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C8_2A33E326.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8"/>
  </p:notesMasterIdLst>
  <p:handoutMasterIdLst>
    <p:handoutMasterId r:id="rId29"/>
  </p:handoutMasterIdLst>
  <p:sldIdLst>
    <p:sldId id="436" r:id="rId5"/>
    <p:sldId id="437" r:id="rId6"/>
    <p:sldId id="442" r:id="rId7"/>
    <p:sldId id="440" r:id="rId8"/>
    <p:sldId id="441" r:id="rId9"/>
    <p:sldId id="443" r:id="rId10"/>
    <p:sldId id="444" r:id="rId11"/>
    <p:sldId id="445" r:id="rId12"/>
    <p:sldId id="446" r:id="rId13"/>
    <p:sldId id="453" r:id="rId14"/>
    <p:sldId id="478" r:id="rId15"/>
    <p:sldId id="454" r:id="rId16"/>
    <p:sldId id="456" r:id="rId17"/>
    <p:sldId id="459" r:id="rId18"/>
    <p:sldId id="460" r:id="rId19"/>
    <p:sldId id="464" r:id="rId20"/>
    <p:sldId id="465" r:id="rId21"/>
    <p:sldId id="479" r:id="rId22"/>
    <p:sldId id="470" r:id="rId23"/>
    <p:sldId id="473" r:id="rId24"/>
    <p:sldId id="474" r:id="rId25"/>
    <p:sldId id="471" r:id="rId26"/>
    <p:sldId id="47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F30D719-CEC3-E435-7F60-908446866EB4}" name="Pruett, Emma" initials="PE" userId="S::emma.pruett@atriumhealth.org::10ea1fff-c987-4c61-98c0-f7f98ba5d98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046"/>
    <a:srgbClr val="41818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23045D-46BE-4FF6-D6DD-87F0ABFF9038}" v="133" dt="2025-09-11T12:09:33.188"/>
    <p1510:client id="{AD72E864-88D6-7C66-8F46-8F075FAA1742}" v="1" dt="2025-09-11T15:16:13.811"/>
  </p1510:revLst>
</p1510:revInfo>
</file>

<file path=ppt/tableStyles.xml><?xml version="1.0" encoding="utf-8"?>
<a:tblStyleLst xmlns:a="http://schemas.openxmlformats.org/drawingml/2006/main" def="{0E3FDE45-AF77-4B5C-9715-49D594BDF05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8/10/relationships/authors" Target="authors.xml"/><Relationship Id="rId8" Type="http://schemas.openxmlformats.org/officeDocument/2006/relationships/slide" Target="slides/slide4.xml"/></Relationships>
</file>

<file path=ppt/comments/modernComment_1C8_2A33E326.xml><?xml version="1.0" encoding="utf-8"?>
<p188:cmLst xmlns:a="http://schemas.openxmlformats.org/drawingml/2006/main" xmlns:r="http://schemas.openxmlformats.org/officeDocument/2006/relationships" xmlns:p188="http://schemas.microsoft.com/office/powerpoint/2018/8/main">
  <p188:cm id="{527E71F0-3ABE-4921-9C81-5AC0D0888FB3}" authorId="{BF30D719-CEC3-E435-7F60-908446866EB4}" created="2025-06-03T14:50:32.089">
    <pc:sldMkLst xmlns:pc="http://schemas.microsoft.com/office/powerpoint/2013/main/command">
      <pc:docMk/>
      <pc:sldMk cId="708043558" sldId="456"/>
    </pc:sldMkLst>
    <p188:txBody>
      <a:bodyPr/>
      <a:lstStyle/>
      <a:p>
        <a:r>
          <a:rPr lang="en-US"/>
          <a:t>video will not insert for me</a:t>
        </a:r>
      </a:p>
    </p188:txBody>
  </p188:cm>
</p188:cmLst>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DD3CD7-A10F-455F-B366-A4DA3887F5DE}" type="doc">
      <dgm:prSet loTypeId="urn:microsoft.com/office/officeart/2005/8/layout/default" loCatId="list" qsTypeId="urn:microsoft.com/office/officeart/2005/8/quickstyle/simple5" qsCatId="simple" csTypeId="urn:microsoft.com/office/officeart/2005/8/colors/accent2_5" csCatId="accent2" phldr="1"/>
      <dgm:spPr/>
      <dgm:t>
        <a:bodyPr/>
        <a:lstStyle/>
        <a:p>
          <a:endParaRPr lang="en-US"/>
        </a:p>
      </dgm:t>
    </dgm:pt>
    <dgm:pt modelId="{79256C13-F304-4BC4-A5A5-4A250BABD420}">
      <dgm:prSet/>
      <dgm:spPr/>
      <dgm:t>
        <a:bodyPr/>
        <a:lstStyle/>
        <a:p>
          <a:r>
            <a:rPr lang="en-US">
              <a:latin typeface="Calibri"/>
              <a:ea typeface="Calibri"/>
              <a:cs typeface="Calibri"/>
            </a:rPr>
            <a:t>Assistive Technology Professional, Certified Brain Injury Specialist, Certified Stroke Rehabilitation Specialist</a:t>
          </a:r>
          <a:endParaRPr lang="en-US"/>
        </a:p>
      </dgm:t>
    </dgm:pt>
    <dgm:pt modelId="{8D208F96-E55B-4A8B-9AF0-DE1ECA42ADBC}" type="parTrans" cxnId="{BBCF0F8A-3F88-4DAB-A33F-0CB639EACE18}">
      <dgm:prSet/>
      <dgm:spPr/>
      <dgm:t>
        <a:bodyPr/>
        <a:lstStyle/>
        <a:p>
          <a:endParaRPr lang="en-US"/>
        </a:p>
      </dgm:t>
    </dgm:pt>
    <dgm:pt modelId="{5A681FD5-3532-4F03-823C-54629C9B2F30}" type="sibTrans" cxnId="{BBCF0F8A-3F88-4DAB-A33F-0CB639EACE18}">
      <dgm:prSet/>
      <dgm:spPr/>
      <dgm:t>
        <a:bodyPr/>
        <a:lstStyle/>
        <a:p>
          <a:endParaRPr lang="en-US"/>
        </a:p>
      </dgm:t>
    </dgm:pt>
    <dgm:pt modelId="{72F93018-0CD9-4E2C-B463-9297672D2EDD}">
      <dgm:prSet phldr="0"/>
      <dgm:spPr/>
      <dgm:t>
        <a:bodyPr/>
        <a:lstStyle/>
        <a:p>
          <a:pPr rtl="0"/>
          <a:r>
            <a:rPr lang="en-US">
              <a:latin typeface="Calibri"/>
              <a:ea typeface="Calibri"/>
              <a:cs typeface="Calibri"/>
            </a:rPr>
            <a:t>Occupational Therapist with 20 years of experience</a:t>
          </a:r>
        </a:p>
      </dgm:t>
    </dgm:pt>
    <dgm:pt modelId="{1502F63C-6165-4711-88C7-586CDFD70E1C}" type="parTrans" cxnId="{DC003A87-E590-40CE-BABA-A38D591356AC}">
      <dgm:prSet/>
      <dgm:spPr/>
    </dgm:pt>
    <dgm:pt modelId="{B637ADE6-B6CE-4BB3-A3F3-A9AB90243883}" type="sibTrans" cxnId="{DC003A87-E590-40CE-BABA-A38D591356AC}">
      <dgm:prSet/>
      <dgm:spPr/>
    </dgm:pt>
    <dgm:pt modelId="{DDA68A4E-C50D-441F-A512-F7F578DC4B77}">
      <dgm:prSet phldr="0"/>
      <dgm:spPr/>
      <dgm:t>
        <a:bodyPr/>
        <a:lstStyle/>
        <a:p>
          <a:r>
            <a:rPr lang="en-US">
              <a:latin typeface="Calibri"/>
              <a:ea typeface="Calibri"/>
              <a:cs typeface="Calibri"/>
            </a:rPr>
            <a:t>Currently works at Carolinas Rehabilitation Main in Charlotte on the Brain Injury team and Assistive Technology Clinical Specialist</a:t>
          </a:r>
        </a:p>
      </dgm:t>
    </dgm:pt>
    <dgm:pt modelId="{4525F2BE-71F0-416E-A50F-C3E7DEF30616}" type="parTrans" cxnId="{B2DDA74F-6889-4EEC-BF71-45408B057AD1}">
      <dgm:prSet/>
      <dgm:spPr/>
    </dgm:pt>
    <dgm:pt modelId="{93A75A47-80D0-4040-9E29-5309F167ECCB}" type="sibTrans" cxnId="{B2DDA74F-6889-4EEC-BF71-45408B057AD1}">
      <dgm:prSet/>
      <dgm:spPr/>
    </dgm:pt>
    <dgm:pt modelId="{C0CABF58-B57F-46A9-9C47-2A9C627D441A}" type="pres">
      <dgm:prSet presAssocID="{3FDD3CD7-A10F-455F-B366-A4DA3887F5DE}" presName="diagram" presStyleCnt="0">
        <dgm:presLayoutVars>
          <dgm:dir/>
          <dgm:resizeHandles val="exact"/>
        </dgm:presLayoutVars>
      </dgm:prSet>
      <dgm:spPr/>
    </dgm:pt>
    <dgm:pt modelId="{7F4644C9-5785-4434-B1AF-979C6A65754D}" type="pres">
      <dgm:prSet presAssocID="{72F93018-0CD9-4E2C-B463-9297672D2EDD}" presName="node" presStyleLbl="node1" presStyleIdx="0" presStyleCnt="3">
        <dgm:presLayoutVars>
          <dgm:bulletEnabled val="1"/>
        </dgm:presLayoutVars>
      </dgm:prSet>
      <dgm:spPr/>
    </dgm:pt>
    <dgm:pt modelId="{806BCB6D-137A-4F5A-8017-FE5894CA9170}" type="pres">
      <dgm:prSet presAssocID="{B637ADE6-B6CE-4BB3-A3F3-A9AB90243883}" presName="sibTrans" presStyleCnt="0"/>
      <dgm:spPr/>
    </dgm:pt>
    <dgm:pt modelId="{4A911C6B-1FC0-4792-8CAE-16116CE77EAF}" type="pres">
      <dgm:prSet presAssocID="{DDA68A4E-C50D-441F-A512-F7F578DC4B77}" presName="node" presStyleLbl="node1" presStyleIdx="1" presStyleCnt="3">
        <dgm:presLayoutVars>
          <dgm:bulletEnabled val="1"/>
        </dgm:presLayoutVars>
      </dgm:prSet>
      <dgm:spPr/>
    </dgm:pt>
    <dgm:pt modelId="{85CB7ED3-80CF-46EC-9187-C1B24D7F30F7}" type="pres">
      <dgm:prSet presAssocID="{93A75A47-80D0-4040-9E29-5309F167ECCB}" presName="sibTrans" presStyleCnt="0"/>
      <dgm:spPr/>
    </dgm:pt>
    <dgm:pt modelId="{AA0607B4-80C7-493A-BB80-19C09BA7737D}" type="pres">
      <dgm:prSet presAssocID="{79256C13-F304-4BC4-A5A5-4A250BABD420}" presName="node" presStyleLbl="node1" presStyleIdx="2" presStyleCnt="3">
        <dgm:presLayoutVars>
          <dgm:bulletEnabled val="1"/>
        </dgm:presLayoutVars>
      </dgm:prSet>
      <dgm:spPr/>
    </dgm:pt>
  </dgm:ptLst>
  <dgm:cxnLst>
    <dgm:cxn modelId="{90ECD30A-0218-4DCB-BB11-199151277958}" type="presOf" srcId="{DDA68A4E-C50D-441F-A512-F7F578DC4B77}" destId="{4A911C6B-1FC0-4792-8CAE-16116CE77EAF}" srcOrd="0" destOrd="0" presId="urn:microsoft.com/office/officeart/2005/8/layout/default"/>
    <dgm:cxn modelId="{B2DDA74F-6889-4EEC-BF71-45408B057AD1}" srcId="{3FDD3CD7-A10F-455F-B366-A4DA3887F5DE}" destId="{DDA68A4E-C50D-441F-A512-F7F578DC4B77}" srcOrd="1" destOrd="0" parTransId="{4525F2BE-71F0-416E-A50F-C3E7DEF30616}" sibTransId="{93A75A47-80D0-4040-9E29-5309F167ECCB}"/>
    <dgm:cxn modelId="{9F85EB85-917D-471B-8566-3F190F417694}" type="presOf" srcId="{72F93018-0CD9-4E2C-B463-9297672D2EDD}" destId="{7F4644C9-5785-4434-B1AF-979C6A65754D}" srcOrd="0" destOrd="0" presId="urn:microsoft.com/office/officeart/2005/8/layout/default"/>
    <dgm:cxn modelId="{DC003A87-E590-40CE-BABA-A38D591356AC}" srcId="{3FDD3CD7-A10F-455F-B366-A4DA3887F5DE}" destId="{72F93018-0CD9-4E2C-B463-9297672D2EDD}" srcOrd="0" destOrd="0" parTransId="{1502F63C-6165-4711-88C7-586CDFD70E1C}" sibTransId="{B637ADE6-B6CE-4BB3-A3F3-A9AB90243883}"/>
    <dgm:cxn modelId="{BBCF0F8A-3F88-4DAB-A33F-0CB639EACE18}" srcId="{3FDD3CD7-A10F-455F-B366-A4DA3887F5DE}" destId="{79256C13-F304-4BC4-A5A5-4A250BABD420}" srcOrd="2" destOrd="0" parTransId="{8D208F96-E55B-4A8B-9AF0-DE1ECA42ADBC}" sibTransId="{5A681FD5-3532-4F03-823C-54629C9B2F30}"/>
    <dgm:cxn modelId="{0BC4E89C-20BA-4BF7-908A-5F3587B859CA}" type="presOf" srcId="{3FDD3CD7-A10F-455F-B366-A4DA3887F5DE}" destId="{C0CABF58-B57F-46A9-9C47-2A9C627D441A}" srcOrd="0" destOrd="0" presId="urn:microsoft.com/office/officeart/2005/8/layout/default"/>
    <dgm:cxn modelId="{019B54D6-D75D-4906-83E8-FB462750F2C0}" type="presOf" srcId="{79256C13-F304-4BC4-A5A5-4A250BABD420}" destId="{AA0607B4-80C7-493A-BB80-19C09BA7737D}" srcOrd="0" destOrd="0" presId="urn:microsoft.com/office/officeart/2005/8/layout/default"/>
    <dgm:cxn modelId="{AED44001-0CF5-4368-A76A-049772F3CAEF}" type="presParOf" srcId="{C0CABF58-B57F-46A9-9C47-2A9C627D441A}" destId="{7F4644C9-5785-4434-B1AF-979C6A65754D}" srcOrd="0" destOrd="0" presId="urn:microsoft.com/office/officeart/2005/8/layout/default"/>
    <dgm:cxn modelId="{E12FDFC1-E0FE-4F89-9E35-0EA5F5AB9904}" type="presParOf" srcId="{C0CABF58-B57F-46A9-9C47-2A9C627D441A}" destId="{806BCB6D-137A-4F5A-8017-FE5894CA9170}" srcOrd="1" destOrd="0" presId="urn:microsoft.com/office/officeart/2005/8/layout/default"/>
    <dgm:cxn modelId="{C895E092-3181-495C-AC68-B5ECA6E237D6}" type="presParOf" srcId="{C0CABF58-B57F-46A9-9C47-2A9C627D441A}" destId="{4A911C6B-1FC0-4792-8CAE-16116CE77EAF}" srcOrd="2" destOrd="0" presId="urn:microsoft.com/office/officeart/2005/8/layout/default"/>
    <dgm:cxn modelId="{F067F0DA-6AF7-44B9-A43A-0CE513103990}" type="presParOf" srcId="{C0CABF58-B57F-46A9-9C47-2A9C627D441A}" destId="{85CB7ED3-80CF-46EC-9187-C1B24D7F30F7}" srcOrd="3" destOrd="0" presId="urn:microsoft.com/office/officeart/2005/8/layout/default"/>
    <dgm:cxn modelId="{E8718E45-9A88-4036-B60E-D6B612E7E67F}" type="presParOf" srcId="{C0CABF58-B57F-46A9-9C47-2A9C627D441A}" destId="{AA0607B4-80C7-493A-BB80-19C09BA7737D}"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633DF3-91CC-442F-8AFB-638EB178EB91}"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779C263-BDD9-4398-9607-1BDD69442FBC}">
      <dgm:prSet/>
      <dgm:spPr/>
      <dgm:t>
        <a:bodyPr/>
        <a:lstStyle/>
        <a:p>
          <a:pPr>
            <a:defRPr cap="all"/>
          </a:pPr>
          <a:r>
            <a:rPr lang="en-US"/>
            <a:t>Increases Independence</a:t>
          </a:r>
        </a:p>
      </dgm:t>
    </dgm:pt>
    <dgm:pt modelId="{22A614AC-5FD6-4E36-A654-D896A0202182}" type="parTrans" cxnId="{D0AC7EEE-1D5A-4512-A45C-F5B5EF6C3445}">
      <dgm:prSet/>
      <dgm:spPr/>
      <dgm:t>
        <a:bodyPr/>
        <a:lstStyle/>
        <a:p>
          <a:endParaRPr lang="en-US"/>
        </a:p>
      </dgm:t>
    </dgm:pt>
    <dgm:pt modelId="{C13FD6B8-7A04-4CD8-BCD8-9BAD52E65BA0}" type="sibTrans" cxnId="{D0AC7EEE-1D5A-4512-A45C-F5B5EF6C3445}">
      <dgm:prSet/>
      <dgm:spPr/>
      <dgm:t>
        <a:bodyPr/>
        <a:lstStyle/>
        <a:p>
          <a:endParaRPr lang="en-US"/>
        </a:p>
      </dgm:t>
    </dgm:pt>
    <dgm:pt modelId="{70EAEBBD-0D92-4A73-9D32-05A36424D843}">
      <dgm:prSet/>
      <dgm:spPr/>
      <dgm:t>
        <a:bodyPr/>
        <a:lstStyle/>
        <a:p>
          <a:pPr>
            <a:defRPr cap="all"/>
          </a:pPr>
          <a:r>
            <a:rPr lang="en-US"/>
            <a:t>Improves functional outcomes</a:t>
          </a:r>
        </a:p>
      </dgm:t>
    </dgm:pt>
    <dgm:pt modelId="{3BA68109-6780-4A97-BD0A-CF72E15BA39B}" type="parTrans" cxnId="{3FD1BC02-30F0-4AE4-AD66-550864758F7D}">
      <dgm:prSet/>
      <dgm:spPr/>
      <dgm:t>
        <a:bodyPr/>
        <a:lstStyle/>
        <a:p>
          <a:endParaRPr lang="en-US"/>
        </a:p>
      </dgm:t>
    </dgm:pt>
    <dgm:pt modelId="{96B95B49-E744-431C-A89B-90F4C0399AC2}" type="sibTrans" cxnId="{3FD1BC02-30F0-4AE4-AD66-550864758F7D}">
      <dgm:prSet/>
      <dgm:spPr/>
      <dgm:t>
        <a:bodyPr/>
        <a:lstStyle/>
        <a:p>
          <a:endParaRPr lang="en-US"/>
        </a:p>
      </dgm:t>
    </dgm:pt>
    <dgm:pt modelId="{53D93013-FB50-4B12-84C9-164787C52BFC}">
      <dgm:prSet/>
      <dgm:spPr/>
      <dgm:t>
        <a:bodyPr/>
        <a:lstStyle/>
        <a:p>
          <a:pPr>
            <a:defRPr cap="all"/>
          </a:pPr>
          <a:r>
            <a:rPr lang="en-US"/>
            <a:t>Increases safety; both in the community and at home</a:t>
          </a:r>
        </a:p>
      </dgm:t>
    </dgm:pt>
    <dgm:pt modelId="{C083FAC2-7D2B-4837-BE38-4706651FE4EF}" type="parTrans" cxnId="{A22A6E5A-66AF-44DB-BE5C-D08EB9E95B2E}">
      <dgm:prSet/>
      <dgm:spPr/>
      <dgm:t>
        <a:bodyPr/>
        <a:lstStyle/>
        <a:p>
          <a:endParaRPr lang="en-US"/>
        </a:p>
      </dgm:t>
    </dgm:pt>
    <dgm:pt modelId="{EBF3B7F9-A938-4331-BB9E-093D6E58AB1D}" type="sibTrans" cxnId="{A22A6E5A-66AF-44DB-BE5C-D08EB9E95B2E}">
      <dgm:prSet/>
      <dgm:spPr/>
      <dgm:t>
        <a:bodyPr/>
        <a:lstStyle/>
        <a:p>
          <a:endParaRPr lang="en-US"/>
        </a:p>
      </dgm:t>
    </dgm:pt>
    <dgm:pt modelId="{367EF918-AAE8-411F-8664-4431F1591AC2}" type="pres">
      <dgm:prSet presAssocID="{EA633DF3-91CC-442F-8AFB-638EB178EB91}" presName="root" presStyleCnt="0">
        <dgm:presLayoutVars>
          <dgm:dir/>
          <dgm:resizeHandles val="exact"/>
        </dgm:presLayoutVars>
      </dgm:prSet>
      <dgm:spPr/>
    </dgm:pt>
    <dgm:pt modelId="{448C4DBF-ECAE-406A-96D4-54B88A551C0A}" type="pres">
      <dgm:prSet presAssocID="{4779C263-BDD9-4398-9607-1BDD69442FBC}" presName="compNode" presStyleCnt="0"/>
      <dgm:spPr/>
    </dgm:pt>
    <dgm:pt modelId="{CB0189F3-80DC-4440-8C19-FE593CF024E4}" type="pres">
      <dgm:prSet presAssocID="{4779C263-BDD9-4398-9607-1BDD69442FBC}" presName="iconBgRect" presStyleLbl="bgShp" presStyleIdx="0" presStyleCnt="3"/>
      <dgm:spPr>
        <a:prstGeom prst="round2DiagRect">
          <a:avLst>
            <a:gd name="adj1" fmla="val 29727"/>
            <a:gd name="adj2" fmla="val 0"/>
          </a:avLst>
        </a:prstGeom>
      </dgm:spPr>
    </dgm:pt>
    <dgm:pt modelId="{EA55BD5F-6B5D-46C3-BADB-69417964C54F}" type="pres">
      <dgm:prSet presAssocID="{4779C263-BDD9-4398-9607-1BDD69442FB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D18CC47B-4A53-4BFC-885A-D06CAA88C8F1}" type="pres">
      <dgm:prSet presAssocID="{4779C263-BDD9-4398-9607-1BDD69442FBC}" presName="spaceRect" presStyleCnt="0"/>
      <dgm:spPr/>
    </dgm:pt>
    <dgm:pt modelId="{F6058D18-7C5F-4E40-9073-D807FF1F482B}" type="pres">
      <dgm:prSet presAssocID="{4779C263-BDD9-4398-9607-1BDD69442FBC}" presName="textRect" presStyleLbl="revTx" presStyleIdx="0" presStyleCnt="3">
        <dgm:presLayoutVars>
          <dgm:chMax val="1"/>
          <dgm:chPref val="1"/>
        </dgm:presLayoutVars>
      </dgm:prSet>
      <dgm:spPr/>
    </dgm:pt>
    <dgm:pt modelId="{B1A4CB1F-C602-48F0-A17B-7DAF626BAB6E}" type="pres">
      <dgm:prSet presAssocID="{C13FD6B8-7A04-4CD8-BCD8-9BAD52E65BA0}" presName="sibTrans" presStyleCnt="0"/>
      <dgm:spPr/>
    </dgm:pt>
    <dgm:pt modelId="{2A0BF157-A836-4D60-BC12-ECD2D3063CDA}" type="pres">
      <dgm:prSet presAssocID="{70EAEBBD-0D92-4A73-9D32-05A36424D843}" presName="compNode" presStyleCnt="0"/>
      <dgm:spPr/>
    </dgm:pt>
    <dgm:pt modelId="{D56DDD8E-E6D0-44E5-8095-7ED02F9B13F6}" type="pres">
      <dgm:prSet presAssocID="{70EAEBBD-0D92-4A73-9D32-05A36424D843}" presName="iconBgRect" presStyleLbl="bgShp" presStyleIdx="1" presStyleCnt="3"/>
      <dgm:spPr>
        <a:prstGeom prst="round2DiagRect">
          <a:avLst>
            <a:gd name="adj1" fmla="val 29727"/>
            <a:gd name="adj2" fmla="val 0"/>
          </a:avLst>
        </a:prstGeom>
      </dgm:spPr>
    </dgm:pt>
    <dgm:pt modelId="{347DBD56-C04E-4221-845C-863F3E8AFED6}" type="pres">
      <dgm:prSet presAssocID="{70EAEBBD-0D92-4A73-9D32-05A36424D84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A0A75828-1042-4333-9236-65E0FEE9E883}" type="pres">
      <dgm:prSet presAssocID="{70EAEBBD-0D92-4A73-9D32-05A36424D843}" presName="spaceRect" presStyleCnt="0"/>
      <dgm:spPr/>
    </dgm:pt>
    <dgm:pt modelId="{273A4917-BE09-46E9-BDD2-0C313B9B9C60}" type="pres">
      <dgm:prSet presAssocID="{70EAEBBD-0D92-4A73-9D32-05A36424D843}" presName="textRect" presStyleLbl="revTx" presStyleIdx="1" presStyleCnt="3">
        <dgm:presLayoutVars>
          <dgm:chMax val="1"/>
          <dgm:chPref val="1"/>
        </dgm:presLayoutVars>
      </dgm:prSet>
      <dgm:spPr/>
    </dgm:pt>
    <dgm:pt modelId="{8D8231C1-4F13-4DEF-B2AD-4677280564AE}" type="pres">
      <dgm:prSet presAssocID="{96B95B49-E744-431C-A89B-90F4C0399AC2}" presName="sibTrans" presStyleCnt="0"/>
      <dgm:spPr/>
    </dgm:pt>
    <dgm:pt modelId="{2E910296-F50E-4461-BFA6-7ABA32D62898}" type="pres">
      <dgm:prSet presAssocID="{53D93013-FB50-4B12-84C9-164787C52BFC}" presName="compNode" presStyleCnt="0"/>
      <dgm:spPr/>
    </dgm:pt>
    <dgm:pt modelId="{E824FA87-8AAF-494F-8DA9-7FA55A16D18A}" type="pres">
      <dgm:prSet presAssocID="{53D93013-FB50-4B12-84C9-164787C52BFC}" presName="iconBgRect" presStyleLbl="bgShp" presStyleIdx="2" presStyleCnt="3"/>
      <dgm:spPr>
        <a:prstGeom prst="round2DiagRect">
          <a:avLst>
            <a:gd name="adj1" fmla="val 29727"/>
            <a:gd name="adj2" fmla="val 0"/>
          </a:avLst>
        </a:prstGeom>
      </dgm:spPr>
    </dgm:pt>
    <dgm:pt modelId="{8A443A0B-4011-41BF-9145-EE07B2A92913}" type="pres">
      <dgm:prSet presAssocID="{53D93013-FB50-4B12-84C9-164787C52BF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ouse"/>
        </a:ext>
      </dgm:extLst>
    </dgm:pt>
    <dgm:pt modelId="{780CB6F3-402A-4298-A431-E0A426406C9B}" type="pres">
      <dgm:prSet presAssocID="{53D93013-FB50-4B12-84C9-164787C52BFC}" presName="spaceRect" presStyleCnt="0"/>
      <dgm:spPr/>
    </dgm:pt>
    <dgm:pt modelId="{99EBCE34-936A-4982-83D6-9CAFD4F56DDA}" type="pres">
      <dgm:prSet presAssocID="{53D93013-FB50-4B12-84C9-164787C52BFC}" presName="textRect" presStyleLbl="revTx" presStyleIdx="2" presStyleCnt="3">
        <dgm:presLayoutVars>
          <dgm:chMax val="1"/>
          <dgm:chPref val="1"/>
        </dgm:presLayoutVars>
      </dgm:prSet>
      <dgm:spPr/>
    </dgm:pt>
  </dgm:ptLst>
  <dgm:cxnLst>
    <dgm:cxn modelId="{3FD1BC02-30F0-4AE4-AD66-550864758F7D}" srcId="{EA633DF3-91CC-442F-8AFB-638EB178EB91}" destId="{70EAEBBD-0D92-4A73-9D32-05A36424D843}" srcOrd="1" destOrd="0" parTransId="{3BA68109-6780-4A97-BD0A-CF72E15BA39B}" sibTransId="{96B95B49-E744-431C-A89B-90F4C0399AC2}"/>
    <dgm:cxn modelId="{49A57A2B-1E1B-403E-B2A0-DFC52C6DEE4D}" type="presOf" srcId="{70EAEBBD-0D92-4A73-9D32-05A36424D843}" destId="{273A4917-BE09-46E9-BDD2-0C313B9B9C60}" srcOrd="0" destOrd="0" presId="urn:microsoft.com/office/officeart/2018/5/layout/IconLeafLabelList"/>
    <dgm:cxn modelId="{A56D4C3C-9CBD-486D-87AF-A4C18A052C72}" type="presOf" srcId="{EA633DF3-91CC-442F-8AFB-638EB178EB91}" destId="{367EF918-AAE8-411F-8664-4431F1591AC2}" srcOrd="0" destOrd="0" presId="urn:microsoft.com/office/officeart/2018/5/layout/IconLeafLabelList"/>
    <dgm:cxn modelId="{74F23E77-5FA9-4AD6-9984-A26CD15D3886}" type="presOf" srcId="{4779C263-BDD9-4398-9607-1BDD69442FBC}" destId="{F6058D18-7C5F-4E40-9073-D807FF1F482B}" srcOrd="0" destOrd="0" presId="urn:microsoft.com/office/officeart/2018/5/layout/IconLeafLabelList"/>
    <dgm:cxn modelId="{A22A6E5A-66AF-44DB-BE5C-D08EB9E95B2E}" srcId="{EA633DF3-91CC-442F-8AFB-638EB178EB91}" destId="{53D93013-FB50-4B12-84C9-164787C52BFC}" srcOrd="2" destOrd="0" parTransId="{C083FAC2-7D2B-4837-BE38-4706651FE4EF}" sibTransId="{EBF3B7F9-A938-4331-BB9E-093D6E58AB1D}"/>
    <dgm:cxn modelId="{7075FFCF-29C4-4F1F-8C65-948640784301}" type="presOf" srcId="{53D93013-FB50-4B12-84C9-164787C52BFC}" destId="{99EBCE34-936A-4982-83D6-9CAFD4F56DDA}" srcOrd="0" destOrd="0" presId="urn:microsoft.com/office/officeart/2018/5/layout/IconLeafLabelList"/>
    <dgm:cxn modelId="{D0AC7EEE-1D5A-4512-A45C-F5B5EF6C3445}" srcId="{EA633DF3-91CC-442F-8AFB-638EB178EB91}" destId="{4779C263-BDD9-4398-9607-1BDD69442FBC}" srcOrd="0" destOrd="0" parTransId="{22A614AC-5FD6-4E36-A654-D896A0202182}" sibTransId="{C13FD6B8-7A04-4CD8-BCD8-9BAD52E65BA0}"/>
    <dgm:cxn modelId="{5E52A8DF-6C91-4D8F-A78E-3AE3F29302B1}" type="presParOf" srcId="{367EF918-AAE8-411F-8664-4431F1591AC2}" destId="{448C4DBF-ECAE-406A-96D4-54B88A551C0A}" srcOrd="0" destOrd="0" presId="urn:microsoft.com/office/officeart/2018/5/layout/IconLeafLabelList"/>
    <dgm:cxn modelId="{B9BEBB3A-ADE4-47A3-87C0-2869F2346BCC}" type="presParOf" srcId="{448C4DBF-ECAE-406A-96D4-54B88A551C0A}" destId="{CB0189F3-80DC-4440-8C19-FE593CF024E4}" srcOrd="0" destOrd="0" presId="urn:microsoft.com/office/officeart/2018/5/layout/IconLeafLabelList"/>
    <dgm:cxn modelId="{055826F6-BE77-4F7C-B160-C70E451F2005}" type="presParOf" srcId="{448C4DBF-ECAE-406A-96D4-54B88A551C0A}" destId="{EA55BD5F-6B5D-46C3-BADB-69417964C54F}" srcOrd="1" destOrd="0" presId="urn:microsoft.com/office/officeart/2018/5/layout/IconLeafLabelList"/>
    <dgm:cxn modelId="{5FF9AA5C-AE96-417F-A9B3-5FBDFA74F3F8}" type="presParOf" srcId="{448C4DBF-ECAE-406A-96D4-54B88A551C0A}" destId="{D18CC47B-4A53-4BFC-885A-D06CAA88C8F1}" srcOrd="2" destOrd="0" presId="urn:microsoft.com/office/officeart/2018/5/layout/IconLeafLabelList"/>
    <dgm:cxn modelId="{07FD41EB-A9A2-4462-8295-EF1F53B02827}" type="presParOf" srcId="{448C4DBF-ECAE-406A-96D4-54B88A551C0A}" destId="{F6058D18-7C5F-4E40-9073-D807FF1F482B}" srcOrd="3" destOrd="0" presId="urn:microsoft.com/office/officeart/2018/5/layout/IconLeafLabelList"/>
    <dgm:cxn modelId="{66C26105-9646-4D39-90E6-140915FDA962}" type="presParOf" srcId="{367EF918-AAE8-411F-8664-4431F1591AC2}" destId="{B1A4CB1F-C602-48F0-A17B-7DAF626BAB6E}" srcOrd="1" destOrd="0" presId="urn:microsoft.com/office/officeart/2018/5/layout/IconLeafLabelList"/>
    <dgm:cxn modelId="{04A6FD6C-B75F-40F1-B586-CD17198309CB}" type="presParOf" srcId="{367EF918-AAE8-411F-8664-4431F1591AC2}" destId="{2A0BF157-A836-4D60-BC12-ECD2D3063CDA}" srcOrd="2" destOrd="0" presId="urn:microsoft.com/office/officeart/2018/5/layout/IconLeafLabelList"/>
    <dgm:cxn modelId="{E2BC090E-EC04-42A2-A1CA-673B74E00C56}" type="presParOf" srcId="{2A0BF157-A836-4D60-BC12-ECD2D3063CDA}" destId="{D56DDD8E-E6D0-44E5-8095-7ED02F9B13F6}" srcOrd="0" destOrd="0" presId="urn:microsoft.com/office/officeart/2018/5/layout/IconLeafLabelList"/>
    <dgm:cxn modelId="{3C959EE5-C1CE-43BB-B084-9DFBD588F8EE}" type="presParOf" srcId="{2A0BF157-A836-4D60-BC12-ECD2D3063CDA}" destId="{347DBD56-C04E-4221-845C-863F3E8AFED6}" srcOrd="1" destOrd="0" presId="urn:microsoft.com/office/officeart/2018/5/layout/IconLeafLabelList"/>
    <dgm:cxn modelId="{E54EB072-3E35-419F-AA6D-BB5194CAD319}" type="presParOf" srcId="{2A0BF157-A836-4D60-BC12-ECD2D3063CDA}" destId="{A0A75828-1042-4333-9236-65E0FEE9E883}" srcOrd="2" destOrd="0" presId="urn:microsoft.com/office/officeart/2018/5/layout/IconLeafLabelList"/>
    <dgm:cxn modelId="{4E37161A-7378-4994-BE50-A81F762C845C}" type="presParOf" srcId="{2A0BF157-A836-4D60-BC12-ECD2D3063CDA}" destId="{273A4917-BE09-46E9-BDD2-0C313B9B9C60}" srcOrd="3" destOrd="0" presId="urn:microsoft.com/office/officeart/2018/5/layout/IconLeafLabelList"/>
    <dgm:cxn modelId="{8DC243D0-52C1-4D15-8096-27A77675F407}" type="presParOf" srcId="{367EF918-AAE8-411F-8664-4431F1591AC2}" destId="{8D8231C1-4F13-4DEF-B2AD-4677280564AE}" srcOrd="3" destOrd="0" presId="urn:microsoft.com/office/officeart/2018/5/layout/IconLeafLabelList"/>
    <dgm:cxn modelId="{AF001774-D276-4422-8183-ACC92A8AAB8E}" type="presParOf" srcId="{367EF918-AAE8-411F-8664-4431F1591AC2}" destId="{2E910296-F50E-4461-BFA6-7ABA32D62898}" srcOrd="4" destOrd="0" presId="urn:microsoft.com/office/officeart/2018/5/layout/IconLeafLabelList"/>
    <dgm:cxn modelId="{E2CA8D6B-92CD-4506-9FA8-52F6F4DE403B}" type="presParOf" srcId="{2E910296-F50E-4461-BFA6-7ABA32D62898}" destId="{E824FA87-8AAF-494F-8DA9-7FA55A16D18A}" srcOrd="0" destOrd="0" presId="urn:microsoft.com/office/officeart/2018/5/layout/IconLeafLabelList"/>
    <dgm:cxn modelId="{0CE7B84C-6138-4D8E-B039-F223861A034F}" type="presParOf" srcId="{2E910296-F50E-4461-BFA6-7ABA32D62898}" destId="{8A443A0B-4011-41BF-9145-EE07B2A92913}" srcOrd="1" destOrd="0" presId="urn:microsoft.com/office/officeart/2018/5/layout/IconLeafLabelList"/>
    <dgm:cxn modelId="{DBDB202A-E71E-4E61-9EA3-4F25811D60AD}" type="presParOf" srcId="{2E910296-F50E-4461-BFA6-7ABA32D62898}" destId="{780CB6F3-402A-4298-A431-E0A426406C9B}" srcOrd="2" destOrd="0" presId="urn:microsoft.com/office/officeart/2018/5/layout/IconLeafLabelList"/>
    <dgm:cxn modelId="{15305942-1CF6-4C07-8D0D-F3642F9570D1}" type="presParOf" srcId="{2E910296-F50E-4461-BFA6-7ABA32D62898}" destId="{99EBCE34-936A-4982-83D6-9CAFD4F56DDA}"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4E83A1C-3027-4A87-B3B2-9DCFE1B1FE8C}"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6F74C8E5-E77E-46EF-B4F5-8441D22111FF}">
      <dgm:prSet/>
      <dgm:spPr/>
      <dgm:t>
        <a:bodyPr/>
        <a:lstStyle/>
        <a:p>
          <a:r>
            <a:rPr lang="en-US" b="0"/>
            <a:t>Dressing</a:t>
          </a:r>
          <a:endParaRPr lang="en-US"/>
        </a:p>
      </dgm:t>
    </dgm:pt>
    <dgm:pt modelId="{AADDC436-FEA6-4A4E-9203-B7B33942D16A}" type="parTrans" cxnId="{D95FA636-DC83-4188-9D14-299FA2C84E57}">
      <dgm:prSet/>
      <dgm:spPr/>
      <dgm:t>
        <a:bodyPr/>
        <a:lstStyle/>
        <a:p>
          <a:endParaRPr lang="en-US"/>
        </a:p>
      </dgm:t>
    </dgm:pt>
    <dgm:pt modelId="{ED16FFDF-A657-4A61-8793-DE099BED9A89}" type="sibTrans" cxnId="{D95FA636-DC83-4188-9D14-299FA2C84E57}">
      <dgm:prSet/>
      <dgm:spPr/>
      <dgm:t>
        <a:bodyPr/>
        <a:lstStyle/>
        <a:p>
          <a:endParaRPr lang="en-US"/>
        </a:p>
      </dgm:t>
    </dgm:pt>
    <dgm:pt modelId="{AF5C0D2E-ABAA-4A94-8499-B51412EBF78E}">
      <dgm:prSet/>
      <dgm:spPr/>
      <dgm:t>
        <a:bodyPr/>
        <a:lstStyle/>
        <a:p>
          <a:r>
            <a:rPr lang="en-US" b="0"/>
            <a:t>Smart Medication</a:t>
          </a:r>
          <a:endParaRPr lang="en-US"/>
        </a:p>
      </dgm:t>
    </dgm:pt>
    <dgm:pt modelId="{CE8E7269-B6D5-44FC-BE21-063F73409EB8}" type="parTrans" cxnId="{67829134-1888-49D3-9B73-ABECB63702D2}">
      <dgm:prSet/>
      <dgm:spPr/>
      <dgm:t>
        <a:bodyPr/>
        <a:lstStyle/>
        <a:p>
          <a:endParaRPr lang="en-US"/>
        </a:p>
      </dgm:t>
    </dgm:pt>
    <dgm:pt modelId="{CA4E647E-22C2-485A-958E-2D057F0095C2}" type="sibTrans" cxnId="{67829134-1888-49D3-9B73-ABECB63702D2}">
      <dgm:prSet/>
      <dgm:spPr/>
      <dgm:t>
        <a:bodyPr/>
        <a:lstStyle/>
        <a:p>
          <a:endParaRPr lang="en-US"/>
        </a:p>
      </dgm:t>
    </dgm:pt>
    <dgm:pt modelId="{7815AD70-F7CD-43F6-9950-5A2B84F3CAF5}">
      <dgm:prSet/>
      <dgm:spPr/>
      <dgm:t>
        <a:bodyPr/>
        <a:lstStyle/>
        <a:p>
          <a:r>
            <a:rPr lang="en-US" b="0"/>
            <a:t>Smart Assistants</a:t>
          </a:r>
          <a:endParaRPr lang="en-US"/>
        </a:p>
      </dgm:t>
    </dgm:pt>
    <dgm:pt modelId="{07E7EE96-97F8-4EB2-B5F5-3096E64ED194}" type="parTrans" cxnId="{D5593A01-D2C3-4C83-9CA1-333BBF6DECB3}">
      <dgm:prSet/>
      <dgm:spPr/>
      <dgm:t>
        <a:bodyPr/>
        <a:lstStyle/>
        <a:p>
          <a:endParaRPr lang="en-US"/>
        </a:p>
      </dgm:t>
    </dgm:pt>
    <dgm:pt modelId="{14851909-0863-408D-99FC-438AE09C7775}" type="sibTrans" cxnId="{D5593A01-D2C3-4C83-9CA1-333BBF6DECB3}">
      <dgm:prSet/>
      <dgm:spPr/>
      <dgm:t>
        <a:bodyPr/>
        <a:lstStyle/>
        <a:p>
          <a:endParaRPr lang="en-US"/>
        </a:p>
      </dgm:t>
    </dgm:pt>
    <dgm:pt modelId="{1B5FECDB-A7E3-4E5E-8F94-65192B0BE07D}">
      <dgm:prSet/>
      <dgm:spPr/>
      <dgm:t>
        <a:bodyPr/>
        <a:lstStyle/>
        <a:p>
          <a:r>
            <a:rPr lang="en-US" b="0"/>
            <a:t>Smart Plugs</a:t>
          </a:r>
          <a:endParaRPr lang="en-US"/>
        </a:p>
      </dgm:t>
    </dgm:pt>
    <dgm:pt modelId="{A4F3C059-61A1-4C07-BC37-64FBDC7044A9}" type="parTrans" cxnId="{056E98C4-27FF-4B66-BA77-26F47C510C3C}">
      <dgm:prSet/>
      <dgm:spPr/>
      <dgm:t>
        <a:bodyPr/>
        <a:lstStyle/>
        <a:p>
          <a:endParaRPr lang="en-US"/>
        </a:p>
      </dgm:t>
    </dgm:pt>
    <dgm:pt modelId="{AE12BD58-DA41-4055-964A-270366CB3519}" type="sibTrans" cxnId="{056E98C4-27FF-4B66-BA77-26F47C510C3C}">
      <dgm:prSet/>
      <dgm:spPr/>
      <dgm:t>
        <a:bodyPr/>
        <a:lstStyle/>
        <a:p>
          <a:endParaRPr lang="en-US"/>
        </a:p>
      </dgm:t>
    </dgm:pt>
    <dgm:pt modelId="{3E2506C3-599C-431C-946C-4FA9CB39307D}">
      <dgm:prSet/>
      <dgm:spPr/>
      <dgm:t>
        <a:bodyPr/>
        <a:lstStyle/>
        <a:p>
          <a:r>
            <a:rPr lang="en-US" b="0"/>
            <a:t>Smart Lights</a:t>
          </a:r>
          <a:endParaRPr lang="en-US"/>
        </a:p>
      </dgm:t>
    </dgm:pt>
    <dgm:pt modelId="{B2E1110E-90F6-400E-B7DD-A42C3C31CAD0}" type="parTrans" cxnId="{51E0AF86-DC14-47C2-91DB-29F47AC47DE6}">
      <dgm:prSet/>
      <dgm:spPr/>
      <dgm:t>
        <a:bodyPr/>
        <a:lstStyle/>
        <a:p>
          <a:endParaRPr lang="en-US"/>
        </a:p>
      </dgm:t>
    </dgm:pt>
    <dgm:pt modelId="{83E1408C-FE6C-40B0-B7FE-BD201FD3135A}" type="sibTrans" cxnId="{51E0AF86-DC14-47C2-91DB-29F47AC47DE6}">
      <dgm:prSet/>
      <dgm:spPr/>
      <dgm:t>
        <a:bodyPr/>
        <a:lstStyle/>
        <a:p>
          <a:endParaRPr lang="en-US"/>
        </a:p>
      </dgm:t>
    </dgm:pt>
    <dgm:pt modelId="{97D778CA-7B30-4CAC-A99E-8D75ACCA1513}">
      <dgm:prSet/>
      <dgm:spPr/>
      <dgm:t>
        <a:bodyPr/>
        <a:lstStyle/>
        <a:p>
          <a:r>
            <a:rPr lang="en-US" b="0"/>
            <a:t>Smart Kitchen Appliances</a:t>
          </a:r>
          <a:endParaRPr lang="en-US"/>
        </a:p>
      </dgm:t>
    </dgm:pt>
    <dgm:pt modelId="{4463E539-B36D-4F92-9933-B324ADEDD0A9}" type="parTrans" cxnId="{08E287BB-B872-49CA-BC0E-045D429F990B}">
      <dgm:prSet/>
      <dgm:spPr/>
      <dgm:t>
        <a:bodyPr/>
        <a:lstStyle/>
        <a:p>
          <a:endParaRPr lang="en-US"/>
        </a:p>
      </dgm:t>
    </dgm:pt>
    <dgm:pt modelId="{41F38F38-A24C-4A82-89A0-6ABAC2D67363}" type="sibTrans" cxnId="{08E287BB-B872-49CA-BC0E-045D429F990B}">
      <dgm:prSet/>
      <dgm:spPr/>
      <dgm:t>
        <a:bodyPr/>
        <a:lstStyle/>
        <a:p>
          <a:endParaRPr lang="en-US"/>
        </a:p>
      </dgm:t>
    </dgm:pt>
    <dgm:pt modelId="{805EFCE5-3E8F-4161-A0CC-279F80EA4734}">
      <dgm:prSet/>
      <dgm:spPr/>
      <dgm:t>
        <a:bodyPr/>
        <a:lstStyle/>
        <a:p>
          <a:r>
            <a:rPr lang="en-US" b="0"/>
            <a:t>Door Openers</a:t>
          </a:r>
          <a:endParaRPr lang="en-US"/>
        </a:p>
      </dgm:t>
    </dgm:pt>
    <dgm:pt modelId="{B6C3B7B6-2E42-4ECF-888B-E95DEAD60F35}" type="parTrans" cxnId="{5DAB8663-D3DB-4100-8749-E7C427645A74}">
      <dgm:prSet/>
      <dgm:spPr/>
      <dgm:t>
        <a:bodyPr/>
        <a:lstStyle/>
        <a:p>
          <a:endParaRPr lang="en-US"/>
        </a:p>
      </dgm:t>
    </dgm:pt>
    <dgm:pt modelId="{945783D1-A925-47B9-BDBC-B49F7E86CFD9}" type="sibTrans" cxnId="{5DAB8663-D3DB-4100-8749-E7C427645A74}">
      <dgm:prSet/>
      <dgm:spPr/>
      <dgm:t>
        <a:bodyPr/>
        <a:lstStyle/>
        <a:p>
          <a:endParaRPr lang="en-US"/>
        </a:p>
      </dgm:t>
    </dgm:pt>
    <dgm:pt modelId="{206A230C-416C-4DDF-BC0C-B4CFDE87327A}">
      <dgm:prSet/>
      <dgm:spPr/>
      <dgm:t>
        <a:bodyPr/>
        <a:lstStyle/>
        <a:p>
          <a:r>
            <a:rPr lang="en-US" b="0"/>
            <a:t>Smart Thermostats</a:t>
          </a:r>
          <a:endParaRPr lang="en-US"/>
        </a:p>
      </dgm:t>
    </dgm:pt>
    <dgm:pt modelId="{E685B0D7-5F0B-4C59-A8EE-1BBD1C0B7FD5}" type="parTrans" cxnId="{9F4126DF-4BB5-4539-BD2E-D96A572B19C1}">
      <dgm:prSet/>
      <dgm:spPr/>
      <dgm:t>
        <a:bodyPr/>
        <a:lstStyle/>
        <a:p>
          <a:endParaRPr lang="en-US"/>
        </a:p>
      </dgm:t>
    </dgm:pt>
    <dgm:pt modelId="{279DE339-A93D-4960-8599-6E141033E120}" type="sibTrans" cxnId="{9F4126DF-4BB5-4539-BD2E-D96A572B19C1}">
      <dgm:prSet/>
      <dgm:spPr/>
      <dgm:t>
        <a:bodyPr/>
        <a:lstStyle/>
        <a:p>
          <a:endParaRPr lang="en-US"/>
        </a:p>
      </dgm:t>
    </dgm:pt>
    <dgm:pt modelId="{B3DBCED1-07A8-4A9A-A8A9-56364E64B6C8}">
      <dgm:prSet/>
      <dgm:spPr/>
      <dgm:t>
        <a:bodyPr/>
        <a:lstStyle/>
        <a:p>
          <a:r>
            <a:rPr lang="en-US" b="0"/>
            <a:t>Smart Window Shades</a:t>
          </a:r>
          <a:endParaRPr lang="en-US"/>
        </a:p>
      </dgm:t>
    </dgm:pt>
    <dgm:pt modelId="{4EE93134-9617-4BEC-9975-896698F75E5D}" type="parTrans" cxnId="{CF519F69-46F3-4F6B-B7B0-C34BC0258163}">
      <dgm:prSet/>
      <dgm:spPr/>
      <dgm:t>
        <a:bodyPr/>
        <a:lstStyle/>
        <a:p>
          <a:endParaRPr lang="en-US"/>
        </a:p>
      </dgm:t>
    </dgm:pt>
    <dgm:pt modelId="{6A62AD1B-D39D-4B0A-8F8D-37347F57009D}" type="sibTrans" cxnId="{CF519F69-46F3-4F6B-B7B0-C34BC0258163}">
      <dgm:prSet/>
      <dgm:spPr/>
      <dgm:t>
        <a:bodyPr/>
        <a:lstStyle/>
        <a:p>
          <a:endParaRPr lang="en-US"/>
        </a:p>
      </dgm:t>
    </dgm:pt>
    <dgm:pt modelId="{2CED5465-F180-4D22-92F6-B5F0CABA7DC6}">
      <dgm:prSet/>
      <dgm:spPr/>
      <dgm:t>
        <a:bodyPr/>
        <a:lstStyle/>
        <a:p>
          <a:r>
            <a:rPr lang="en-US" b="0"/>
            <a:t>Adaptive Gaming</a:t>
          </a:r>
          <a:endParaRPr lang="en-US"/>
        </a:p>
      </dgm:t>
    </dgm:pt>
    <dgm:pt modelId="{889C7F57-1683-4C00-B1C9-FD02E01424AF}" type="parTrans" cxnId="{20ADF409-E207-4FB1-9FF3-0E5A4CBF135B}">
      <dgm:prSet/>
      <dgm:spPr/>
      <dgm:t>
        <a:bodyPr/>
        <a:lstStyle/>
        <a:p>
          <a:endParaRPr lang="en-US"/>
        </a:p>
      </dgm:t>
    </dgm:pt>
    <dgm:pt modelId="{4B9D2381-7BA1-4E4A-8A08-272DD817D88F}" type="sibTrans" cxnId="{20ADF409-E207-4FB1-9FF3-0E5A4CBF135B}">
      <dgm:prSet/>
      <dgm:spPr/>
      <dgm:t>
        <a:bodyPr/>
        <a:lstStyle/>
        <a:p>
          <a:endParaRPr lang="en-US"/>
        </a:p>
      </dgm:t>
    </dgm:pt>
    <dgm:pt modelId="{24C4BB8C-E125-4DF7-A77B-188F009E425C}">
      <dgm:prSet/>
      <dgm:spPr/>
      <dgm:t>
        <a:bodyPr/>
        <a:lstStyle/>
        <a:p>
          <a:r>
            <a:rPr lang="en-US" b="0"/>
            <a:t>Apple Devices</a:t>
          </a:r>
          <a:endParaRPr lang="en-US"/>
        </a:p>
      </dgm:t>
    </dgm:pt>
    <dgm:pt modelId="{8FDE46DD-F9DC-4837-B81D-352B7114C345}" type="parTrans" cxnId="{7529759A-60DB-414E-A727-F577FD59EF73}">
      <dgm:prSet/>
      <dgm:spPr/>
      <dgm:t>
        <a:bodyPr/>
        <a:lstStyle/>
        <a:p>
          <a:endParaRPr lang="en-US"/>
        </a:p>
      </dgm:t>
    </dgm:pt>
    <dgm:pt modelId="{AB7D2A03-55B6-4BDA-99AC-F101C45AD22D}" type="sibTrans" cxnId="{7529759A-60DB-414E-A727-F577FD59EF73}">
      <dgm:prSet/>
      <dgm:spPr/>
      <dgm:t>
        <a:bodyPr/>
        <a:lstStyle/>
        <a:p>
          <a:endParaRPr lang="en-US"/>
        </a:p>
      </dgm:t>
    </dgm:pt>
    <dgm:pt modelId="{88101B7E-BC58-4D85-BFC1-4F6DD2E2FA7B}">
      <dgm:prSet/>
      <dgm:spPr/>
      <dgm:t>
        <a:bodyPr/>
        <a:lstStyle/>
        <a:p>
          <a:r>
            <a:rPr lang="en-US" b="0"/>
            <a:t>And many more!</a:t>
          </a:r>
          <a:endParaRPr lang="en-US"/>
        </a:p>
      </dgm:t>
    </dgm:pt>
    <dgm:pt modelId="{D6E8C5CE-AB19-4D98-9024-B8B4776BFE08}" type="parTrans" cxnId="{CA75B7F3-7F72-4F84-BF65-1E9CDF4EEAA8}">
      <dgm:prSet/>
      <dgm:spPr/>
      <dgm:t>
        <a:bodyPr/>
        <a:lstStyle/>
        <a:p>
          <a:endParaRPr lang="en-US"/>
        </a:p>
      </dgm:t>
    </dgm:pt>
    <dgm:pt modelId="{3834AFDD-4EC8-4D29-A90C-6A03229BC33A}" type="sibTrans" cxnId="{CA75B7F3-7F72-4F84-BF65-1E9CDF4EEAA8}">
      <dgm:prSet/>
      <dgm:spPr/>
      <dgm:t>
        <a:bodyPr/>
        <a:lstStyle/>
        <a:p>
          <a:endParaRPr lang="en-US"/>
        </a:p>
      </dgm:t>
    </dgm:pt>
    <dgm:pt modelId="{8278818D-F749-49F9-921C-E0A25DBC0A54}" type="pres">
      <dgm:prSet presAssocID="{24E83A1C-3027-4A87-B3B2-9DCFE1B1FE8C}" presName="diagram" presStyleCnt="0">
        <dgm:presLayoutVars>
          <dgm:dir/>
          <dgm:resizeHandles val="exact"/>
        </dgm:presLayoutVars>
      </dgm:prSet>
      <dgm:spPr/>
    </dgm:pt>
    <dgm:pt modelId="{F76F3632-DA6B-40BE-8D40-F512E2901476}" type="pres">
      <dgm:prSet presAssocID="{6F74C8E5-E77E-46EF-B4F5-8441D22111FF}" presName="node" presStyleLbl="node1" presStyleIdx="0" presStyleCnt="12">
        <dgm:presLayoutVars>
          <dgm:bulletEnabled val="1"/>
        </dgm:presLayoutVars>
      </dgm:prSet>
      <dgm:spPr/>
    </dgm:pt>
    <dgm:pt modelId="{323DAF59-F6B3-4EF1-855C-9F1659354F6B}" type="pres">
      <dgm:prSet presAssocID="{ED16FFDF-A657-4A61-8793-DE099BED9A89}" presName="sibTrans" presStyleCnt="0"/>
      <dgm:spPr/>
    </dgm:pt>
    <dgm:pt modelId="{DF07D6F6-E0F5-480F-9C82-18403CB78293}" type="pres">
      <dgm:prSet presAssocID="{AF5C0D2E-ABAA-4A94-8499-B51412EBF78E}" presName="node" presStyleLbl="node1" presStyleIdx="1" presStyleCnt="12">
        <dgm:presLayoutVars>
          <dgm:bulletEnabled val="1"/>
        </dgm:presLayoutVars>
      </dgm:prSet>
      <dgm:spPr/>
    </dgm:pt>
    <dgm:pt modelId="{25D62CD6-CFF9-4454-9A18-9AA9C1881E0D}" type="pres">
      <dgm:prSet presAssocID="{CA4E647E-22C2-485A-958E-2D057F0095C2}" presName="sibTrans" presStyleCnt="0"/>
      <dgm:spPr/>
    </dgm:pt>
    <dgm:pt modelId="{CA44792C-5512-40C8-838D-46927DAC92ED}" type="pres">
      <dgm:prSet presAssocID="{7815AD70-F7CD-43F6-9950-5A2B84F3CAF5}" presName="node" presStyleLbl="node1" presStyleIdx="2" presStyleCnt="12">
        <dgm:presLayoutVars>
          <dgm:bulletEnabled val="1"/>
        </dgm:presLayoutVars>
      </dgm:prSet>
      <dgm:spPr/>
    </dgm:pt>
    <dgm:pt modelId="{AB8C68FD-B67C-4177-82DF-33F3785FCFFB}" type="pres">
      <dgm:prSet presAssocID="{14851909-0863-408D-99FC-438AE09C7775}" presName="sibTrans" presStyleCnt="0"/>
      <dgm:spPr/>
    </dgm:pt>
    <dgm:pt modelId="{ECB48F7B-03E4-4611-8083-BE523C66203C}" type="pres">
      <dgm:prSet presAssocID="{1B5FECDB-A7E3-4E5E-8F94-65192B0BE07D}" presName="node" presStyleLbl="node1" presStyleIdx="3" presStyleCnt="12">
        <dgm:presLayoutVars>
          <dgm:bulletEnabled val="1"/>
        </dgm:presLayoutVars>
      </dgm:prSet>
      <dgm:spPr/>
    </dgm:pt>
    <dgm:pt modelId="{3420B0C9-9F5C-4AD0-8AB5-929BE6E57946}" type="pres">
      <dgm:prSet presAssocID="{AE12BD58-DA41-4055-964A-270366CB3519}" presName="sibTrans" presStyleCnt="0"/>
      <dgm:spPr/>
    </dgm:pt>
    <dgm:pt modelId="{5B946B4C-7319-42A0-A837-31C41FD8E871}" type="pres">
      <dgm:prSet presAssocID="{3E2506C3-599C-431C-946C-4FA9CB39307D}" presName="node" presStyleLbl="node1" presStyleIdx="4" presStyleCnt="12">
        <dgm:presLayoutVars>
          <dgm:bulletEnabled val="1"/>
        </dgm:presLayoutVars>
      </dgm:prSet>
      <dgm:spPr/>
    </dgm:pt>
    <dgm:pt modelId="{828B71A6-D082-4A57-B1A0-F006B7E52AEF}" type="pres">
      <dgm:prSet presAssocID="{83E1408C-FE6C-40B0-B7FE-BD201FD3135A}" presName="sibTrans" presStyleCnt="0"/>
      <dgm:spPr/>
    </dgm:pt>
    <dgm:pt modelId="{F3F3C9D2-E098-41AD-B2A7-6A0E461FC1DE}" type="pres">
      <dgm:prSet presAssocID="{97D778CA-7B30-4CAC-A99E-8D75ACCA1513}" presName="node" presStyleLbl="node1" presStyleIdx="5" presStyleCnt="12">
        <dgm:presLayoutVars>
          <dgm:bulletEnabled val="1"/>
        </dgm:presLayoutVars>
      </dgm:prSet>
      <dgm:spPr/>
    </dgm:pt>
    <dgm:pt modelId="{1B5542DA-590B-40C5-8B59-778AA000E0D9}" type="pres">
      <dgm:prSet presAssocID="{41F38F38-A24C-4A82-89A0-6ABAC2D67363}" presName="sibTrans" presStyleCnt="0"/>
      <dgm:spPr/>
    </dgm:pt>
    <dgm:pt modelId="{B1BF2B78-B511-415C-A65A-579ED32784E3}" type="pres">
      <dgm:prSet presAssocID="{805EFCE5-3E8F-4161-A0CC-279F80EA4734}" presName="node" presStyleLbl="node1" presStyleIdx="6" presStyleCnt="12">
        <dgm:presLayoutVars>
          <dgm:bulletEnabled val="1"/>
        </dgm:presLayoutVars>
      </dgm:prSet>
      <dgm:spPr/>
    </dgm:pt>
    <dgm:pt modelId="{3635233C-CB4F-415B-B621-2884E64755A2}" type="pres">
      <dgm:prSet presAssocID="{945783D1-A925-47B9-BDBC-B49F7E86CFD9}" presName="sibTrans" presStyleCnt="0"/>
      <dgm:spPr/>
    </dgm:pt>
    <dgm:pt modelId="{9B3AAED4-DF68-49B6-9C9C-DC49F9EA0376}" type="pres">
      <dgm:prSet presAssocID="{206A230C-416C-4DDF-BC0C-B4CFDE87327A}" presName="node" presStyleLbl="node1" presStyleIdx="7" presStyleCnt="12">
        <dgm:presLayoutVars>
          <dgm:bulletEnabled val="1"/>
        </dgm:presLayoutVars>
      </dgm:prSet>
      <dgm:spPr/>
    </dgm:pt>
    <dgm:pt modelId="{8153ADC1-6E14-4527-A305-22C7F200C61D}" type="pres">
      <dgm:prSet presAssocID="{279DE339-A93D-4960-8599-6E141033E120}" presName="sibTrans" presStyleCnt="0"/>
      <dgm:spPr/>
    </dgm:pt>
    <dgm:pt modelId="{9D0FC795-9046-44D5-AE47-67410C1F4B87}" type="pres">
      <dgm:prSet presAssocID="{B3DBCED1-07A8-4A9A-A8A9-56364E64B6C8}" presName="node" presStyleLbl="node1" presStyleIdx="8" presStyleCnt="12">
        <dgm:presLayoutVars>
          <dgm:bulletEnabled val="1"/>
        </dgm:presLayoutVars>
      </dgm:prSet>
      <dgm:spPr/>
    </dgm:pt>
    <dgm:pt modelId="{39F71602-5875-4269-8931-CEAFE1C414EA}" type="pres">
      <dgm:prSet presAssocID="{6A62AD1B-D39D-4B0A-8F8D-37347F57009D}" presName="sibTrans" presStyleCnt="0"/>
      <dgm:spPr/>
    </dgm:pt>
    <dgm:pt modelId="{2522104F-B084-4821-91C5-1E5F63934DBB}" type="pres">
      <dgm:prSet presAssocID="{2CED5465-F180-4D22-92F6-B5F0CABA7DC6}" presName="node" presStyleLbl="node1" presStyleIdx="9" presStyleCnt="12">
        <dgm:presLayoutVars>
          <dgm:bulletEnabled val="1"/>
        </dgm:presLayoutVars>
      </dgm:prSet>
      <dgm:spPr/>
    </dgm:pt>
    <dgm:pt modelId="{8F98539A-0269-4972-8ED4-0C9274B9944D}" type="pres">
      <dgm:prSet presAssocID="{4B9D2381-7BA1-4E4A-8A08-272DD817D88F}" presName="sibTrans" presStyleCnt="0"/>
      <dgm:spPr/>
    </dgm:pt>
    <dgm:pt modelId="{5166A3C3-BEB8-44A2-906F-1B06ADF0551C}" type="pres">
      <dgm:prSet presAssocID="{24C4BB8C-E125-4DF7-A77B-188F009E425C}" presName="node" presStyleLbl="node1" presStyleIdx="10" presStyleCnt="12">
        <dgm:presLayoutVars>
          <dgm:bulletEnabled val="1"/>
        </dgm:presLayoutVars>
      </dgm:prSet>
      <dgm:spPr/>
    </dgm:pt>
    <dgm:pt modelId="{1426C1BA-DA05-4CEB-BFE6-977A3A2997E8}" type="pres">
      <dgm:prSet presAssocID="{AB7D2A03-55B6-4BDA-99AC-F101C45AD22D}" presName="sibTrans" presStyleCnt="0"/>
      <dgm:spPr/>
    </dgm:pt>
    <dgm:pt modelId="{2557E991-708F-40DB-808D-0198EBE920ED}" type="pres">
      <dgm:prSet presAssocID="{88101B7E-BC58-4D85-BFC1-4F6DD2E2FA7B}" presName="node" presStyleLbl="node1" presStyleIdx="11" presStyleCnt="12">
        <dgm:presLayoutVars>
          <dgm:bulletEnabled val="1"/>
        </dgm:presLayoutVars>
      </dgm:prSet>
      <dgm:spPr/>
    </dgm:pt>
  </dgm:ptLst>
  <dgm:cxnLst>
    <dgm:cxn modelId="{D5593A01-D2C3-4C83-9CA1-333BBF6DECB3}" srcId="{24E83A1C-3027-4A87-B3B2-9DCFE1B1FE8C}" destId="{7815AD70-F7CD-43F6-9950-5A2B84F3CAF5}" srcOrd="2" destOrd="0" parTransId="{07E7EE96-97F8-4EB2-B5F5-3096E64ED194}" sibTransId="{14851909-0863-408D-99FC-438AE09C7775}"/>
    <dgm:cxn modelId="{20ADF409-E207-4FB1-9FF3-0E5A4CBF135B}" srcId="{24E83A1C-3027-4A87-B3B2-9DCFE1B1FE8C}" destId="{2CED5465-F180-4D22-92F6-B5F0CABA7DC6}" srcOrd="9" destOrd="0" parTransId="{889C7F57-1683-4C00-B1C9-FD02E01424AF}" sibTransId="{4B9D2381-7BA1-4E4A-8A08-272DD817D88F}"/>
    <dgm:cxn modelId="{38E33B1A-0B59-4286-BD85-C8DA079DF3E0}" type="presOf" srcId="{24C4BB8C-E125-4DF7-A77B-188F009E425C}" destId="{5166A3C3-BEB8-44A2-906F-1B06ADF0551C}" srcOrd="0" destOrd="0" presId="urn:microsoft.com/office/officeart/2005/8/layout/default"/>
    <dgm:cxn modelId="{9E13701D-55D6-4782-93B0-69E9305D1BE1}" type="presOf" srcId="{24E83A1C-3027-4A87-B3B2-9DCFE1B1FE8C}" destId="{8278818D-F749-49F9-921C-E0A25DBC0A54}" srcOrd="0" destOrd="0" presId="urn:microsoft.com/office/officeart/2005/8/layout/default"/>
    <dgm:cxn modelId="{67829134-1888-49D3-9B73-ABECB63702D2}" srcId="{24E83A1C-3027-4A87-B3B2-9DCFE1B1FE8C}" destId="{AF5C0D2E-ABAA-4A94-8499-B51412EBF78E}" srcOrd="1" destOrd="0" parTransId="{CE8E7269-B6D5-44FC-BE21-063F73409EB8}" sibTransId="{CA4E647E-22C2-485A-958E-2D057F0095C2}"/>
    <dgm:cxn modelId="{D95FA636-DC83-4188-9D14-299FA2C84E57}" srcId="{24E83A1C-3027-4A87-B3B2-9DCFE1B1FE8C}" destId="{6F74C8E5-E77E-46EF-B4F5-8441D22111FF}" srcOrd="0" destOrd="0" parTransId="{AADDC436-FEA6-4A4E-9203-B7B33942D16A}" sibTransId="{ED16FFDF-A657-4A61-8793-DE099BED9A89}"/>
    <dgm:cxn modelId="{EFCBB736-9E47-470B-BB93-FAAEADD3A200}" type="presOf" srcId="{97D778CA-7B30-4CAC-A99E-8D75ACCA1513}" destId="{F3F3C9D2-E098-41AD-B2A7-6A0E461FC1DE}" srcOrd="0" destOrd="0" presId="urn:microsoft.com/office/officeart/2005/8/layout/default"/>
    <dgm:cxn modelId="{8648F438-9295-4198-9075-0B28F4D03189}" type="presOf" srcId="{2CED5465-F180-4D22-92F6-B5F0CABA7DC6}" destId="{2522104F-B084-4821-91C5-1E5F63934DBB}" srcOrd="0" destOrd="0" presId="urn:microsoft.com/office/officeart/2005/8/layout/default"/>
    <dgm:cxn modelId="{5DAB8663-D3DB-4100-8749-E7C427645A74}" srcId="{24E83A1C-3027-4A87-B3B2-9DCFE1B1FE8C}" destId="{805EFCE5-3E8F-4161-A0CC-279F80EA4734}" srcOrd="6" destOrd="0" parTransId="{B6C3B7B6-2E42-4ECF-888B-E95DEAD60F35}" sibTransId="{945783D1-A925-47B9-BDBC-B49F7E86CFD9}"/>
    <dgm:cxn modelId="{00810E69-92EE-49E7-B287-59B7A93906C0}" type="presOf" srcId="{805EFCE5-3E8F-4161-A0CC-279F80EA4734}" destId="{B1BF2B78-B511-415C-A65A-579ED32784E3}" srcOrd="0" destOrd="0" presId="urn:microsoft.com/office/officeart/2005/8/layout/default"/>
    <dgm:cxn modelId="{CF519F69-46F3-4F6B-B7B0-C34BC0258163}" srcId="{24E83A1C-3027-4A87-B3B2-9DCFE1B1FE8C}" destId="{B3DBCED1-07A8-4A9A-A8A9-56364E64B6C8}" srcOrd="8" destOrd="0" parTransId="{4EE93134-9617-4BEC-9975-896698F75E5D}" sibTransId="{6A62AD1B-D39D-4B0A-8F8D-37347F57009D}"/>
    <dgm:cxn modelId="{348E5F4A-A087-458F-8DD3-B7CDFA73EF08}" type="presOf" srcId="{B3DBCED1-07A8-4A9A-A8A9-56364E64B6C8}" destId="{9D0FC795-9046-44D5-AE47-67410C1F4B87}" srcOrd="0" destOrd="0" presId="urn:microsoft.com/office/officeart/2005/8/layout/default"/>
    <dgm:cxn modelId="{DED8F353-1FE7-4D49-A903-78DC32377936}" type="presOf" srcId="{1B5FECDB-A7E3-4E5E-8F94-65192B0BE07D}" destId="{ECB48F7B-03E4-4611-8083-BE523C66203C}" srcOrd="0" destOrd="0" presId="urn:microsoft.com/office/officeart/2005/8/layout/default"/>
    <dgm:cxn modelId="{936FFB7A-44BC-4247-BCA3-73468B004639}" type="presOf" srcId="{3E2506C3-599C-431C-946C-4FA9CB39307D}" destId="{5B946B4C-7319-42A0-A837-31C41FD8E871}" srcOrd="0" destOrd="0" presId="urn:microsoft.com/office/officeart/2005/8/layout/default"/>
    <dgm:cxn modelId="{51E0AF86-DC14-47C2-91DB-29F47AC47DE6}" srcId="{24E83A1C-3027-4A87-B3B2-9DCFE1B1FE8C}" destId="{3E2506C3-599C-431C-946C-4FA9CB39307D}" srcOrd="4" destOrd="0" parTransId="{B2E1110E-90F6-400E-B7DD-A42C3C31CAD0}" sibTransId="{83E1408C-FE6C-40B0-B7FE-BD201FD3135A}"/>
    <dgm:cxn modelId="{7529759A-60DB-414E-A727-F577FD59EF73}" srcId="{24E83A1C-3027-4A87-B3B2-9DCFE1B1FE8C}" destId="{24C4BB8C-E125-4DF7-A77B-188F009E425C}" srcOrd="10" destOrd="0" parTransId="{8FDE46DD-F9DC-4837-B81D-352B7114C345}" sibTransId="{AB7D2A03-55B6-4BDA-99AC-F101C45AD22D}"/>
    <dgm:cxn modelId="{76F4CBBA-D153-48FC-B54E-2AF9B132C476}" type="presOf" srcId="{6F74C8E5-E77E-46EF-B4F5-8441D22111FF}" destId="{F76F3632-DA6B-40BE-8D40-F512E2901476}" srcOrd="0" destOrd="0" presId="urn:microsoft.com/office/officeart/2005/8/layout/default"/>
    <dgm:cxn modelId="{08E287BB-B872-49CA-BC0E-045D429F990B}" srcId="{24E83A1C-3027-4A87-B3B2-9DCFE1B1FE8C}" destId="{97D778CA-7B30-4CAC-A99E-8D75ACCA1513}" srcOrd="5" destOrd="0" parTransId="{4463E539-B36D-4F92-9933-B324ADEDD0A9}" sibTransId="{41F38F38-A24C-4A82-89A0-6ABAC2D67363}"/>
    <dgm:cxn modelId="{056E98C4-27FF-4B66-BA77-26F47C510C3C}" srcId="{24E83A1C-3027-4A87-B3B2-9DCFE1B1FE8C}" destId="{1B5FECDB-A7E3-4E5E-8F94-65192B0BE07D}" srcOrd="3" destOrd="0" parTransId="{A4F3C059-61A1-4C07-BC37-64FBDC7044A9}" sibTransId="{AE12BD58-DA41-4055-964A-270366CB3519}"/>
    <dgm:cxn modelId="{708E91D2-B206-4325-83B1-9BE85D9D3E8A}" type="presOf" srcId="{206A230C-416C-4DDF-BC0C-B4CFDE87327A}" destId="{9B3AAED4-DF68-49B6-9C9C-DC49F9EA0376}" srcOrd="0" destOrd="0" presId="urn:microsoft.com/office/officeart/2005/8/layout/default"/>
    <dgm:cxn modelId="{41B86CD7-AA8B-4F46-8256-1F8DF3E79FC4}" type="presOf" srcId="{7815AD70-F7CD-43F6-9950-5A2B84F3CAF5}" destId="{CA44792C-5512-40C8-838D-46927DAC92ED}" srcOrd="0" destOrd="0" presId="urn:microsoft.com/office/officeart/2005/8/layout/default"/>
    <dgm:cxn modelId="{9F4126DF-4BB5-4539-BD2E-D96A572B19C1}" srcId="{24E83A1C-3027-4A87-B3B2-9DCFE1B1FE8C}" destId="{206A230C-416C-4DDF-BC0C-B4CFDE87327A}" srcOrd="7" destOrd="0" parTransId="{E685B0D7-5F0B-4C59-A8EE-1BBD1C0B7FD5}" sibTransId="{279DE339-A93D-4960-8599-6E141033E120}"/>
    <dgm:cxn modelId="{B703A0ED-B7EE-457F-8DD5-9E7F3CDACF2F}" type="presOf" srcId="{88101B7E-BC58-4D85-BFC1-4F6DD2E2FA7B}" destId="{2557E991-708F-40DB-808D-0198EBE920ED}" srcOrd="0" destOrd="0" presId="urn:microsoft.com/office/officeart/2005/8/layout/default"/>
    <dgm:cxn modelId="{CA75B7F3-7F72-4F84-BF65-1E9CDF4EEAA8}" srcId="{24E83A1C-3027-4A87-B3B2-9DCFE1B1FE8C}" destId="{88101B7E-BC58-4D85-BFC1-4F6DD2E2FA7B}" srcOrd="11" destOrd="0" parTransId="{D6E8C5CE-AB19-4D98-9024-B8B4776BFE08}" sibTransId="{3834AFDD-4EC8-4D29-A90C-6A03229BC33A}"/>
    <dgm:cxn modelId="{9806EBF5-6A3A-4C3D-9FB0-5A668D4E2516}" type="presOf" srcId="{AF5C0D2E-ABAA-4A94-8499-B51412EBF78E}" destId="{DF07D6F6-E0F5-480F-9C82-18403CB78293}" srcOrd="0" destOrd="0" presId="urn:microsoft.com/office/officeart/2005/8/layout/default"/>
    <dgm:cxn modelId="{1AEB2105-4A2A-43F3-B444-374F22F49D8A}" type="presParOf" srcId="{8278818D-F749-49F9-921C-E0A25DBC0A54}" destId="{F76F3632-DA6B-40BE-8D40-F512E2901476}" srcOrd="0" destOrd="0" presId="urn:microsoft.com/office/officeart/2005/8/layout/default"/>
    <dgm:cxn modelId="{3FD42600-594E-4FD5-B55F-D73E949BBD93}" type="presParOf" srcId="{8278818D-F749-49F9-921C-E0A25DBC0A54}" destId="{323DAF59-F6B3-4EF1-855C-9F1659354F6B}" srcOrd="1" destOrd="0" presId="urn:microsoft.com/office/officeart/2005/8/layout/default"/>
    <dgm:cxn modelId="{106D386E-796A-4234-84B2-A826B14AC30A}" type="presParOf" srcId="{8278818D-F749-49F9-921C-E0A25DBC0A54}" destId="{DF07D6F6-E0F5-480F-9C82-18403CB78293}" srcOrd="2" destOrd="0" presId="urn:microsoft.com/office/officeart/2005/8/layout/default"/>
    <dgm:cxn modelId="{C6B81925-D093-49F7-8887-A821E75FFFE6}" type="presParOf" srcId="{8278818D-F749-49F9-921C-E0A25DBC0A54}" destId="{25D62CD6-CFF9-4454-9A18-9AA9C1881E0D}" srcOrd="3" destOrd="0" presId="urn:microsoft.com/office/officeart/2005/8/layout/default"/>
    <dgm:cxn modelId="{BFD3C3A7-B7C1-4F58-9857-9A2D36555873}" type="presParOf" srcId="{8278818D-F749-49F9-921C-E0A25DBC0A54}" destId="{CA44792C-5512-40C8-838D-46927DAC92ED}" srcOrd="4" destOrd="0" presId="urn:microsoft.com/office/officeart/2005/8/layout/default"/>
    <dgm:cxn modelId="{2C845BC2-4F36-4542-8BE2-9EC2D8D67E81}" type="presParOf" srcId="{8278818D-F749-49F9-921C-E0A25DBC0A54}" destId="{AB8C68FD-B67C-4177-82DF-33F3785FCFFB}" srcOrd="5" destOrd="0" presId="urn:microsoft.com/office/officeart/2005/8/layout/default"/>
    <dgm:cxn modelId="{0BC054F8-A10D-4924-A039-1C828153AC8B}" type="presParOf" srcId="{8278818D-F749-49F9-921C-E0A25DBC0A54}" destId="{ECB48F7B-03E4-4611-8083-BE523C66203C}" srcOrd="6" destOrd="0" presId="urn:microsoft.com/office/officeart/2005/8/layout/default"/>
    <dgm:cxn modelId="{B1DA86A7-99D6-4151-8C8B-0C67FA5AE140}" type="presParOf" srcId="{8278818D-F749-49F9-921C-E0A25DBC0A54}" destId="{3420B0C9-9F5C-4AD0-8AB5-929BE6E57946}" srcOrd="7" destOrd="0" presId="urn:microsoft.com/office/officeart/2005/8/layout/default"/>
    <dgm:cxn modelId="{DFF42FF6-2D8A-4A70-BDD4-220E801F25BE}" type="presParOf" srcId="{8278818D-F749-49F9-921C-E0A25DBC0A54}" destId="{5B946B4C-7319-42A0-A837-31C41FD8E871}" srcOrd="8" destOrd="0" presId="urn:microsoft.com/office/officeart/2005/8/layout/default"/>
    <dgm:cxn modelId="{47AC0606-30F6-4806-8A9E-4DC5BC173D4D}" type="presParOf" srcId="{8278818D-F749-49F9-921C-E0A25DBC0A54}" destId="{828B71A6-D082-4A57-B1A0-F006B7E52AEF}" srcOrd="9" destOrd="0" presId="urn:microsoft.com/office/officeart/2005/8/layout/default"/>
    <dgm:cxn modelId="{D51907E0-2EB5-497B-8325-4D7EFE924690}" type="presParOf" srcId="{8278818D-F749-49F9-921C-E0A25DBC0A54}" destId="{F3F3C9D2-E098-41AD-B2A7-6A0E461FC1DE}" srcOrd="10" destOrd="0" presId="urn:microsoft.com/office/officeart/2005/8/layout/default"/>
    <dgm:cxn modelId="{4E70D281-64DE-42D1-8820-8F527C0DA220}" type="presParOf" srcId="{8278818D-F749-49F9-921C-E0A25DBC0A54}" destId="{1B5542DA-590B-40C5-8B59-778AA000E0D9}" srcOrd="11" destOrd="0" presId="urn:microsoft.com/office/officeart/2005/8/layout/default"/>
    <dgm:cxn modelId="{D6193477-3D71-4270-AA08-20266165A0EA}" type="presParOf" srcId="{8278818D-F749-49F9-921C-E0A25DBC0A54}" destId="{B1BF2B78-B511-415C-A65A-579ED32784E3}" srcOrd="12" destOrd="0" presId="urn:microsoft.com/office/officeart/2005/8/layout/default"/>
    <dgm:cxn modelId="{C3593193-2257-43DE-B45D-C27D3DF31DCB}" type="presParOf" srcId="{8278818D-F749-49F9-921C-E0A25DBC0A54}" destId="{3635233C-CB4F-415B-B621-2884E64755A2}" srcOrd="13" destOrd="0" presId="urn:microsoft.com/office/officeart/2005/8/layout/default"/>
    <dgm:cxn modelId="{30498F45-8FAC-4F9A-BC94-1844B434E996}" type="presParOf" srcId="{8278818D-F749-49F9-921C-E0A25DBC0A54}" destId="{9B3AAED4-DF68-49B6-9C9C-DC49F9EA0376}" srcOrd="14" destOrd="0" presId="urn:microsoft.com/office/officeart/2005/8/layout/default"/>
    <dgm:cxn modelId="{A483EE00-2ACF-43C5-A92A-1D7B99012CA4}" type="presParOf" srcId="{8278818D-F749-49F9-921C-E0A25DBC0A54}" destId="{8153ADC1-6E14-4527-A305-22C7F200C61D}" srcOrd="15" destOrd="0" presId="urn:microsoft.com/office/officeart/2005/8/layout/default"/>
    <dgm:cxn modelId="{17F651F7-AAB5-4B92-BAD7-3B979788A453}" type="presParOf" srcId="{8278818D-F749-49F9-921C-E0A25DBC0A54}" destId="{9D0FC795-9046-44D5-AE47-67410C1F4B87}" srcOrd="16" destOrd="0" presId="urn:microsoft.com/office/officeart/2005/8/layout/default"/>
    <dgm:cxn modelId="{DBE56678-5A76-41D8-88C9-8EDAB876AA75}" type="presParOf" srcId="{8278818D-F749-49F9-921C-E0A25DBC0A54}" destId="{39F71602-5875-4269-8931-CEAFE1C414EA}" srcOrd="17" destOrd="0" presId="urn:microsoft.com/office/officeart/2005/8/layout/default"/>
    <dgm:cxn modelId="{2F76EE5C-D5F6-400B-9BA5-4D95E4AF74D5}" type="presParOf" srcId="{8278818D-F749-49F9-921C-E0A25DBC0A54}" destId="{2522104F-B084-4821-91C5-1E5F63934DBB}" srcOrd="18" destOrd="0" presId="urn:microsoft.com/office/officeart/2005/8/layout/default"/>
    <dgm:cxn modelId="{70DE0AF1-AE5B-4A36-A9BF-9585D94169A6}" type="presParOf" srcId="{8278818D-F749-49F9-921C-E0A25DBC0A54}" destId="{8F98539A-0269-4972-8ED4-0C9274B9944D}" srcOrd="19" destOrd="0" presId="urn:microsoft.com/office/officeart/2005/8/layout/default"/>
    <dgm:cxn modelId="{FD15F633-C6D5-42DA-ACB8-A19BD9E963BD}" type="presParOf" srcId="{8278818D-F749-49F9-921C-E0A25DBC0A54}" destId="{5166A3C3-BEB8-44A2-906F-1B06ADF0551C}" srcOrd="20" destOrd="0" presId="urn:microsoft.com/office/officeart/2005/8/layout/default"/>
    <dgm:cxn modelId="{0C4F7FDC-4738-47A9-AB63-04D0687EAB03}" type="presParOf" srcId="{8278818D-F749-49F9-921C-E0A25DBC0A54}" destId="{1426C1BA-DA05-4CEB-BFE6-977A3A2997E8}" srcOrd="21" destOrd="0" presId="urn:microsoft.com/office/officeart/2005/8/layout/default"/>
    <dgm:cxn modelId="{15BC4EC5-7961-4905-B44E-9F2044A98305}" type="presParOf" srcId="{8278818D-F749-49F9-921C-E0A25DBC0A54}" destId="{2557E991-708F-40DB-808D-0198EBE920ED}"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4644C9-5785-4434-B1AF-979C6A65754D}">
      <dsp:nvSpPr>
        <dsp:cNvPr id="0" name=""/>
        <dsp:cNvSpPr/>
      </dsp:nvSpPr>
      <dsp:spPr>
        <a:xfrm>
          <a:off x="1515537" y="3718"/>
          <a:ext cx="3127299" cy="1876379"/>
        </a:xfrm>
        <a:prstGeom prst="rect">
          <a:avLst/>
        </a:prstGeom>
        <a:gradFill rotWithShape="0">
          <a:gsLst>
            <a:gs pos="0">
              <a:schemeClr val="accent2">
                <a:alpha val="90000"/>
                <a:hueOff val="0"/>
                <a:satOff val="0"/>
                <a:lumOff val="0"/>
                <a:alphaOff val="0"/>
                <a:satMod val="103000"/>
                <a:lumMod val="102000"/>
                <a:tint val="94000"/>
              </a:schemeClr>
            </a:gs>
            <a:gs pos="50000">
              <a:schemeClr val="accent2">
                <a:alpha val="90000"/>
                <a:hueOff val="0"/>
                <a:satOff val="0"/>
                <a:lumOff val="0"/>
                <a:alphaOff val="0"/>
                <a:satMod val="110000"/>
                <a:lumMod val="100000"/>
                <a:shade val="100000"/>
              </a:schemeClr>
            </a:gs>
            <a:gs pos="100000">
              <a:schemeClr val="accent2">
                <a:alpha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latin typeface="Calibri"/>
              <a:ea typeface="Calibri"/>
              <a:cs typeface="Calibri"/>
            </a:rPr>
            <a:t>Occupational Therapist with 20 years of experience</a:t>
          </a:r>
        </a:p>
      </dsp:txBody>
      <dsp:txXfrm>
        <a:off x="1515537" y="3718"/>
        <a:ext cx="3127299" cy="1876379"/>
      </dsp:txXfrm>
    </dsp:sp>
    <dsp:sp modelId="{4A911C6B-1FC0-4792-8CAE-16116CE77EAF}">
      <dsp:nvSpPr>
        <dsp:cNvPr id="0" name=""/>
        <dsp:cNvSpPr/>
      </dsp:nvSpPr>
      <dsp:spPr>
        <a:xfrm>
          <a:off x="1515537" y="2192828"/>
          <a:ext cx="3127299" cy="1876379"/>
        </a:xfrm>
        <a:prstGeom prst="rect">
          <a:avLst/>
        </a:prstGeom>
        <a:gradFill rotWithShape="0">
          <a:gsLst>
            <a:gs pos="0">
              <a:schemeClr val="accent2">
                <a:alpha val="90000"/>
                <a:hueOff val="0"/>
                <a:satOff val="0"/>
                <a:lumOff val="0"/>
                <a:alphaOff val="-20000"/>
                <a:satMod val="103000"/>
                <a:lumMod val="102000"/>
                <a:tint val="94000"/>
              </a:schemeClr>
            </a:gs>
            <a:gs pos="50000">
              <a:schemeClr val="accent2">
                <a:alpha val="90000"/>
                <a:hueOff val="0"/>
                <a:satOff val="0"/>
                <a:lumOff val="0"/>
                <a:alphaOff val="-20000"/>
                <a:satMod val="110000"/>
                <a:lumMod val="100000"/>
                <a:shade val="100000"/>
              </a:schemeClr>
            </a:gs>
            <a:gs pos="100000">
              <a:schemeClr val="accent2">
                <a:alpha val="90000"/>
                <a:hueOff val="0"/>
                <a:satOff val="0"/>
                <a:lumOff val="0"/>
                <a:alpha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latin typeface="Calibri"/>
              <a:ea typeface="Calibri"/>
              <a:cs typeface="Calibri"/>
            </a:rPr>
            <a:t>Currently works at Carolinas Rehabilitation Main in Charlotte on the Brain Injury team and Assistive Technology Clinical Specialist</a:t>
          </a:r>
        </a:p>
      </dsp:txBody>
      <dsp:txXfrm>
        <a:off x="1515537" y="2192828"/>
        <a:ext cx="3127299" cy="1876379"/>
      </dsp:txXfrm>
    </dsp:sp>
    <dsp:sp modelId="{AA0607B4-80C7-493A-BB80-19C09BA7737D}">
      <dsp:nvSpPr>
        <dsp:cNvPr id="0" name=""/>
        <dsp:cNvSpPr/>
      </dsp:nvSpPr>
      <dsp:spPr>
        <a:xfrm>
          <a:off x="1515537" y="4381937"/>
          <a:ext cx="3127299" cy="1876379"/>
        </a:xfrm>
        <a:prstGeom prst="rect">
          <a:avLst/>
        </a:prstGeom>
        <a:gradFill rotWithShape="0">
          <a:gsLst>
            <a:gs pos="0">
              <a:schemeClr val="accent2">
                <a:alpha val="90000"/>
                <a:hueOff val="0"/>
                <a:satOff val="0"/>
                <a:lumOff val="0"/>
                <a:alphaOff val="-40000"/>
                <a:satMod val="103000"/>
                <a:lumMod val="102000"/>
                <a:tint val="94000"/>
              </a:schemeClr>
            </a:gs>
            <a:gs pos="50000">
              <a:schemeClr val="accent2">
                <a:alpha val="90000"/>
                <a:hueOff val="0"/>
                <a:satOff val="0"/>
                <a:lumOff val="0"/>
                <a:alphaOff val="-40000"/>
                <a:satMod val="110000"/>
                <a:lumMod val="100000"/>
                <a:shade val="100000"/>
              </a:schemeClr>
            </a:gs>
            <a:gs pos="100000">
              <a:schemeClr val="accent2">
                <a:alpha val="90000"/>
                <a:hueOff val="0"/>
                <a:satOff val="0"/>
                <a:lumOff val="0"/>
                <a:alpha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latin typeface="Calibri"/>
              <a:ea typeface="Calibri"/>
              <a:cs typeface="Calibri"/>
            </a:rPr>
            <a:t>Assistive Technology Professional, Certified Brain Injury Specialist, Certified Stroke Rehabilitation Specialist</a:t>
          </a:r>
          <a:endParaRPr lang="en-US" sz="2000" kern="1200"/>
        </a:p>
      </dsp:txBody>
      <dsp:txXfrm>
        <a:off x="1515537" y="4381937"/>
        <a:ext cx="3127299" cy="18763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0189F3-80DC-4440-8C19-FE593CF024E4}">
      <dsp:nvSpPr>
        <dsp:cNvPr id="0" name=""/>
        <dsp:cNvSpPr/>
      </dsp:nvSpPr>
      <dsp:spPr>
        <a:xfrm>
          <a:off x="657900" y="72352"/>
          <a:ext cx="1990125" cy="1990125"/>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55BD5F-6B5D-46C3-BADB-69417964C54F}">
      <dsp:nvSpPr>
        <dsp:cNvPr id="0" name=""/>
        <dsp:cNvSpPr/>
      </dsp:nvSpPr>
      <dsp:spPr>
        <a:xfrm>
          <a:off x="1082025" y="496477"/>
          <a:ext cx="1141875" cy="11418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058D18-7C5F-4E40-9073-D807FF1F482B}">
      <dsp:nvSpPr>
        <dsp:cNvPr id="0" name=""/>
        <dsp:cNvSpPr/>
      </dsp:nvSpPr>
      <dsp:spPr>
        <a:xfrm>
          <a:off x="21712" y="2682352"/>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Increases Independence</a:t>
          </a:r>
        </a:p>
      </dsp:txBody>
      <dsp:txXfrm>
        <a:off x="21712" y="2682352"/>
        <a:ext cx="3262500" cy="720000"/>
      </dsp:txXfrm>
    </dsp:sp>
    <dsp:sp modelId="{D56DDD8E-E6D0-44E5-8095-7ED02F9B13F6}">
      <dsp:nvSpPr>
        <dsp:cNvPr id="0" name=""/>
        <dsp:cNvSpPr/>
      </dsp:nvSpPr>
      <dsp:spPr>
        <a:xfrm>
          <a:off x="4491337" y="72352"/>
          <a:ext cx="1990125" cy="1990125"/>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7DBD56-C04E-4221-845C-863F3E8AFED6}">
      <dsp:nvSpPr>
        <dsp:cNvPr id="0" name=""/>
        <dsp:cNvSpPr/>
      </dsp:nvSpPr>
      <dsp:spPr>
        <a:xfrm>
          <a:off x="4915462" y="496477"/>
          <a:ext cx="1141875" cy="11418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3A4917-BE09-46E9-BDD2-0C313B9B9C60}">
      <dsp:nvSpPr>
        <dsp:cNvPr id="0" name=""/>
        <dsp:cNvSpPr/>
      </dsp:nvSpPr>
      <dsp:spPr>
        <a:xfrm>
          <a:off x="3855150" y="2682352"/>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Improves functional outcomes</a:t>
          </a:r>
        </a:p>
      </dsp:txBody>
      <dsp:txXfrm>
        <a:off x="3855150" y="2682352"/>
        <a:ext cx="3262500" cy="720000"/>
      </dsp:txXfrm>
    </dsp:sp>
    <dsp:sp modelId="{E824FA87-8AAF-494F-8DA9-7FA55A16D18A}">
      <dsp:nvSpPr>
        <dsp:cNvPr id="0" name=""/>
        <dsp:cNvSpPr/>
      </dsp:nvSpPr>
      <dsp:spPr>
        <a:xfrm>
          <a:off x="8324775" y="72352"/>
          <a:ext cx="1990125" cy="1990125"/>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443A0B-4011-41BF-9145-EE07B2A92913}">
      <dsp:nvSpPr>
        <dsp:cNvPr id="0" name=""/>
        <dsp:cNvSpPr/>
      </dsp:nvSpPr>
      <dsp:spPr>
        <a:xfrm>
          <a:off x="8748900" y="496477"/>
          <a:ext cx="1141875" cy="11418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EBCE34-936A-4982-83D6-9CAFD4F56DDA}">
      <dsp:nvSpPr>
        <dsp:cNvPr id="0" name=""/>
        <dsp:cNvSpPr/>
      </dsp:nvSpPr>
      <dsp:spPr>
        <a:xfrm>
          <a:off x="7688587" y="2682352"/>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Increases safety; both in the community and at home</a:t>
          </a:r>
        </a:p>
      </dsp:txBody>
      <dsp:txXfrm>
        <a:off x="7688587" y="2682352"/>
        <a:ext cx="32625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6F3632-DA6B-40BE-8D40-F512E2901476}">
      <dsp:nvSpPr>
        <dsp:cNvPr id="0" name=""/>
        <dsp:cNvSpPr/>
      </dsp:nvSpPr>
      <dsp:spPr>
        <a:xfrm>
          <a:off x="753474" y="1716"/>
          <a:ext cx="1812333" cy="108740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Dressing</a:t>
          </a:r>
          <a:endParaRPr lang="en-US" sz="2200" kern="1200"/>
        </a:p>
      </dsp:txBody>
      <dsp:txXfrm>
        <a:off x="753474" y="1716"/>
        <a:ext cx="1812333" cy="1087400"/>
      </dsp:txXfrm>
    </dsp:sp>
    <dsp:sp modelId="{DF07D6F6-E0F5-480F-9C82-18403CB78293}">
      <dsp:nvSpPr>
        <dsp:cNvPr id="0" name=""/>
        <dsp:cNvSpPr/>
      </dsp:nvSpPr>
      <dsp:spPr>
        <a:xfrm>
          <a:off x="2747041" y="1716"/>
          <a:ext cx="1812333" cy="1087400"/>
        </a:xfrm>
        <a:prstGeom prst="rect">
          <a:avLst/>
        </a:prstGeom>
        <a:solidFill>
          <a:schemeClr val="accent2">
            <a:hueOff val="848189"/>
            <a:satOff val="1341"/>
            <a:lumOff val="-4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Medication</a:t>
          </a:r>
          <a:endParaRPr lang="en-US" sz="2200" kern="1200"/>
        </a:p>
      </dsp:txBody>
      <dsp:txXfrm>
        <a:off x="2747041" y="1716"/>
        <a:ext cx="1812333" cy="1087400"/>
      </dsp:txXfrm>
    </dsp:sp>
    <dsp:sp modelId="{CA44792C-5512-40C8-838D-46927DAC92ED}">
      <dsp:nvSpPr>
        <dsp:cNvPr id="0" name=""/>
        <dsp:cNvSpPr/>
      </dsp:nvSpPr>
      <dsp:spPr>
        <a:xfrm>
          <a:off x="4740608" y="1716"/>
          <a:ext cx="1812333" cy="1087400"/>
        </a:xfrm>
        <a:prstGeom prst="rect">
          <a:avLst/>
        </a:prstGeom>
        <a:solidFill>
          <a:schemeClr val="accent2">
            <a:hueOff val="1696379"/>
            <a:satOff val="2681"/>
            <a:lumOff val="-9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Assistants</a:t>
          </a:r>
          <a:endParaRPr lang="en-US" sz="2200" kern="1200"/>
        </a:p>
      </dsp:txBody>
      <dsp:txXfrm>
        <a:off x="4740608" y="1716"/>
        <a:ext cx="1812333" cy="1087400"/>
      </dsp:txXfrm>
    </dsp:sp>
    <dsp:sp modelId="{ECB48F7B-03E4-4611-8083-BE523C66203C}">
      <dsp:nvSpPr>
        <dsp:cNvPr id="0" name=""/>
        <dsp:cNvSpPr/>
      </dsp:nvSpPr>
      <dsp:spPr>
        <a:xfrm>
          <a:off x="753474" y="1270350"/>
          <a:ext cx="1812333" cy="1087400"/>
        </a:xfrm>
        <a:prstGeom prst="rect">
          <a:avLst/>
        </a:prstGeom>
        <a:solidFill>
          <a:schemeClr val="accent2">
            <a:hueOff val="2544568"/>
            <a:satOff val="4022"/>
            <a:lumOff val="-138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Plugs</a:t>
          </a:r>
          <a:endParaRPr lang="en-US" sz="2200" kern="1200"/>
        </a:p>
      </dsp:txBody>
      <dsp:txXfrm>
        <a:off x="753474" y="1270350"/>
        <a:ext cx="1812333" cy="1087400"/>
      </dsp:txXfrm>
    </dsp:sp>
    <dsp:sp modelId="{5B946B4C-7319-42A0-A837-31C41FD8E871}">
      <dsp:nvSpPr>
        <dsp:cNvPr id="0" name=""/>
        <dsp:cNvSpPr/>
      </dsp:nvSpPr>
      <dsp:spPr>
        <a:xfrm>
          <a:off x="2747041" y="1270350"/>
          <a:ext cx="1812333" cy="1087400"/>
        </a:xfrm>
        <a:prstGeom prst="rect">
          <a:avLst/>
        </a:prstGeom>
        <a:solidFill>
          <a:schemeClr val="accent2">
            <a:hueOff val="3392757"/>
            <a:satOff val="5363"/>
            <a:lumOff val="-18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Lights</a:t>
          </a:r>
          <a:endParaRPr lang="en-US" sz="2200" kern="1200"/>
        </a:p>
      </dsp:txBody>
      <dsp:txXfrm>
        <a:off x="2747041" y="1270350"/>
        <a:ext cx="1812333" cy="1087400"/>
      </dsp:txXfrm>
    </dsp:sp>
    <dsp:sp modelId="{F3F3C9D2-E098-41AD-B2A7-6A0E461FC1DE}">
      <dsp:nvSpPr>
        <dsp:cNvPr id="0" name=""/>
        <dsp:cNvSpPr/>
      </dsp:nvSpPr>
      <dsp:spPr>
        <a:xfrm>
          <a:off x="4740608" y="1270350"/>
          <a:ext cx="1812333" cy="1087400"/>
        </a:xfrm>
        <a:prstGeom prst="rect">
          <a:avLst/>
        </a:prstGeom>
        <a:solidFill>
          <a:schemeClr val="accent2">
            <a:hueOff val="4240946"/>
            <a:satOff val="6703"/>
            <a:lumOff val="-23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Kitchen Appliances</a:t>
          </a:r>
          <a:endParaRPr lang="en-US" sz="2200" kern="1200"/>
        </a:p>
      </dsp:txBody>
      <dsp:txXfrm>
        <a:off x="4740608" y="1270350"/>
        <a:ext cx="1812333" cy="1087400"/>
      </dsp:txXfrm>
    </dsp:sp>
    <dsp:sp modelId="{B1BF2B78-B511-415C-A65A-579ED32784E3}">
      <dsp:nvSpPr>
        <dsp:cNvPr id="0" name=""/>
        <dsp:cNvSpPr/>
      </dsp:nvSpPr>
      <dsp:spPr>
        <a:xfrm>
          <a:off x="753474" y="2538983"/>
          <a:ext cx="1812333" cy="1087400"/>
        </a:xfrm>
        <a:prstGeom prst="rect">
          <a:avLst/>
        </a:prstGeom>
        <a:solidFill>
          <a:schemeClr val="accent2">
            <a:hueOff val="5089135"/>
            <a:satOff val="8044"/>
            <a:lumOff val="-277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Door Openers</a:t>
          </a:r>
          <a:endParaRPr lang="en-US" sz="2200" kern="1200"/>
        </a:p>
      </dsp:txBody>
      <dsp:txXfrm>
        <a:off x="753474" y="2538983"/>
        <a:ext cx="1812333" cy="1087400"/>
      </dsp:txXfrm>
    </dsp:sp>
    <dsp:sp modelId="{9B3AAED4-DF68-49B6-9C9C-DC49F9EA0376}">
      <dsp:nvSpPr>
        <dsp:cNvPr id="0" name=""/>
        <dsp:cNvSpPr/>
      </dsp:nvSpPr>
      <dsp:spPr>
        <a:xfrm>
          <a:off x="2747041" y="2538983"/>
          <a:ext cx="1812333" cy="1087400"/>
        </a:xfrm>
        <a:prstGeom prst="rect">
          <a:avLst/>
        </a:prstGeom>
        <a:solidFill>
          <a:schemeClr val="accent2">
            <a:hueOff val="5937324"/>
            <a:satOff val="9384"/>
            <a:lumOff val="-32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Thermostats</a:t>
          </a:r>
          <a:endParaRPr lang="en-US" sz="2200" kern="1200"/>
        </a:p>
      </dsp:txBody>
      <dsp:txXfrm>
        <a:off x="2747041" y="2538983"/>
        <a:ext cx="1812333" cy="1087400"/>
      </dsp:txXfrm>
    </dsp:sp>
    <dsp:sp modelId="{9D0FC795-9046-44D5-AE47-67410C1F4B87}">
      <dsp:nvSpPr>
        <dsp:cNvPr id="0" name=""/>
        <dsp:cNvSpPr/>
      </dsp:nvSpPr>
      <dsp:spPr>
        <a:xfrm>
          <a:off x="4740608" y="2538983"/>
          <a:ext cx="1812333" cy="1087400"/>
        </a:xfrm>
        <a:prstGeom prst="rect">
          <a:avLst/>
        </a:prstGeom>
        <a:solidFill>
          <a:schemeClr val="accent2">
            <a:hueOff val="6785514"/>
            <a:satOff val="10725"/>
            <a:lumOff val="-37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Smart Window Shades</a:t>
          </a:r>
          <a:endParaRPr lang="en-US" sz="2200" kern="1200"/>
        </a:p>
      </dsp:txBody>
      <dsp:txXfrm>
        <a:off x="4740608" y="2538983"/>
        <a:ext cx="1812333" cy="1087400"/>
      </dsp:txXfrm>
    </dsp:sp>
    <dsp:sp modelId="{2522104F-B084-4821-91C5-1E5F63934DBB}">
      <dsp:nvSpPr>
        <dsp:cNvPr id="0" name=""/>
        <dsp:cNvSpPr/>
      </dsp:nvSpPr>
      <dsp:spPr>
        <a:xfrm>
          <a:off x="753474" y="3807617"/>
          <a:ext cx="1812333" cy="1087400"/>
        </a:xfrm>
        <a:prstGeom prst="rect">
          <a:avLst/>
        </a:prstGeom>
        <a:solidFill>
          <a:schemeClr val="accent2">
            <a:hueOff val="7633703"/>
            <a:satOff val="12066"/>
            <a:lumOff val="-41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Adaptive Gaming</a:t>
          </a:r>
          <a:endParaRPr lang="en-US" sz="2200" kern="1200"/>
        </a:p>
      </dsp:txBody>
      <dsp:txXfrm>
        <a:off x="753474" y="3807617"/>
        <a:ext cx="1812333" cy="1087400"/>
      </dsp:txXfrm>
    </dsp:sp>
    <dsp:sp modelId="{5166A3C3-BEB8-44A2-906F-1B06ADF0551C}">
      <dsp:nvSpPr>
        <dsp:cNvPr id="0" name=""/>
        <dsp:cNvSpPr/>
      </dsp:nvSpPr>
      <dsp:spPr>
        <a:xfrm>
          <a:off x="2747041" y="3807617"/>
          <a:ext cx="1812333" cy="1087400"/>
        </a:xfrm>
        <a:prstGeom prst="rect">
          <a:avLst/>
        </a:prstGeom>
        <a:solidFill>
          <a:schemeClr val="accent2">
            <a:hueOff val="8481892"/>
            <a:satOff val="13406"/>
            <a:lumOff val="-46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Apple Devices</a:t>
          </a:r>
          <a:endParaRPr lang="en-US" sz="2200" kern="1200"/>
        </a:p>
      </dsp:txBody>
      <dsp:txXfrm>
        <a:off x="2747041" y="3807617"/>
        <a:ext cx="1812333" cy="1087400"/>
      </dsp:txXfrm>
    </dsp:sp>
    <dsp:sp modelId="{2557E991-708F-40DB-808D-0198EBE920ED}">
      <dsp:nvSpPr>
        <dsp:cNvPr id="0" name=""/>
        <dsp:cNvSpPr/>
      </dsp:nvSpPr>
      <dsp:spPr>
        <a:xfrm>
          <a:off x="4740608" y="3807617"/>
          <a:ext cx="1812333" cy="1087400"/>
        </a:xfrm>
        <a:prstGeom prst="rect">
          <a:avLst/>
        </a:prstGeom>
        <a:solidFill>
          <a:schemeClr val="accent2">
            <a:hueOff val="9330081"/>
            <a:satOff val="14747"/>
            <a:lumOff val="-50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kern="1200"/>
            <a:t>And many more!</a:t>
          </a:r>
          <a:endParaRPr lang="en-US" sz="2200" kern="1200"/>
        </a:p>
      </dsp:txBody>
      <dsp:txXfrm>
        <a:off x="4740608" y="3807617"/>
        <a:ext cx="1812333" cy="10874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E4D2272-D660-A337-AEF3-BE066BD545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1FE5A70-71C2-F335-270C-B94537340C5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DC5A369-CA0E-4FC6-90EE-5FA969A08EF8}" type="datetimeFigureOut">
              <a:rPr lang="en-US" smtClean="0"/>
              <a:t>9/16/2025</a:t>
            </a:fld>
            <a:endParaRPr lang="en-US"/>
          </a:p>
        </p:txBody>
      </p:sp>
      <p:sp>
        <p:nvSpPr>
          <p:cNvPr id="4" name="Footer Placeholder 3">
            <a:extLst>
              <a:ext uri="{FF2B5EF4-FFF2-40B4-BE49-F238E27FC236}">
                <a16:creationId xmlns:a16="http://schemas.microsoft.com/office/drawing/2014/main" id="{D91E1B03-0F86-16E7-11BE-81F9F4CD66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C4524B8-3914-99B2-2620-0F2A88D335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9210F9-8331-407C-A034-F95DCB303EBC}" type="slidenum">
              <a:rPr lang="en-US" smtClean="0"/>
              <a:t>‹#›</a:t>
            </a:fld>
            <a:endParaRPr lang="en-US"/>
          </a:p>
        </p:txBody>
      </p:sp>
    </p:spTree>
    <p:extLst>
      <p:ext uri="{BB962C8B-B14F-4D97-AF65-F5344CB8AC3E}">
        <p14:creationId xmlns:p14="http://schemas.microsoft.com/office/powerpoint/2010/main" val="93100587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png>
</file>

<file path=ppt/media/image31.jpeg>
</file>

<file path=ppt/media/image32.jpeg>
</file>

<file path=ppt/media/image33.jpeg>
</file>

<file path=ppt/media/image34.jpeg>
</file>

<file path=ppt/media/image4.png>
</file>

<file path=ppt/media/image5.sv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4AB06A-EEDC-421C-B5A0-5E9E5241A8E5}" type="datetimeFigureOut">
              <a:rPr lang="en-US" smtClean="0"/>
              <a:t>9/16/2025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BF9438-3EEF-4192-9815-F6F44770AEF7}" type="slidenum">
              <a:rPr lang="en-US" smtClean="0"/>
              <a:t>‹#›</a:t>
            </a:fld>
            <a:endParaRPr lang="en-US"/>
          </a:p>
        </p:txBody>
      </p:sp>
    </p:spTree>
    <p:extLst>
      <p:ext uri="{BB962C8B-B14F-4D97-AF65-F5344CB8AC3E}">
        <p14:creationId xmlns:p14="http://schemas.microsoft.com/office/powerpoint/2010/main" val="26522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1</a:t>
            </a:fld>
            <a:endParaRPr lang="en-US"/>
          </a:p>
        </p:txBody>
      </p:sp>
    </p:spTree>
    <p:extLst>
      <p:ext uri="{BB962C8B-B14F-4D97-AF65-F5344CB8AC3E}">
        <p14:creationId xmlns:p14="http://schemas.microsoft.com/office/powerpoint/2010/main" val="23690477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Nike is another major brand stepping into the world of adaptive footwear—and doing it in a way that blends </a:t>
            </a:r>
            <a:r>
              <a:rPr lang="en-US" b="1"/>
              <a:t>performance, accessibility, and style.</a:t>
            </a:r>
            <a:endParaRPr lang="en-US">
              <a:solidFill>
                <a:srgbClr val="444444"/>
              </a:solidFill>
            </a:endParaRPr>
          </a:p>
          <a:p>
            <a:r>
              <a:rPr lang="en-US"/>
              <a:t>Nike’s adaptive shoe line includes </a:t>
            </a:r>
            <a:r>
              <a:rPr lang="en-US" b="1"/>
              <a:t>popular models like Air Jordans</a:t>
            </a:r>
            <a:r>
              <a:rPr lang="en-US"/>
              <a:t>, and it’s available across </a:t>
            </a:r>
            <a:r>
              <a:rPr lang="en-US" b="1"/>
              <a:t>men’s, women’s, and kids’ sizes</a:t>
            </a:r>
            <a:r>
              <a:rPr lang="en-US"/>
              <a:t>. What’s even more exciting is that they’ve extended adaptive design into </a:t>
            </a:r>
            <a:r>
              <a:rPr lang="en-US" b="1"/>
              <a:t>athletic footwear</a:t>
            </a:r>
            <a:r>
              <a:rPr lang="en-US"/>
              <a:t>, including cleats—giving people of all abilities the tools to participate in sports.</a:t>
            </a:r>
            <a:endParaRPr lang="en-US">
              <a:solidFill>
                <a:srgbClr val="444444"/>
              </a:solidFill>
            </a:endParaRPr>
          </a:p>
          <a:p>
            <a:r>
              <a:rPr lang="en-US"/>
              <a:t>One of the standout designs is the </a:t>
            </a:r>
            <a:r>
              <a:rPr lang="en-US" b="1"/>
              <a:t>Nike Go </a:t>
            </a:r>
            <a:r>
              <a:rPr lang="en-US" b="1" err="1"/>
              <a:t>FlyEase</a:t>
            </a:r>
            <a:r>
              <a:rPr lang="en-US"/>
              <a:t>, which uses a unique bi-stable hinge and tensioner system that allows users to </a:t>
            </a:r>
            <a:r>
              <a:rPr lang="en-US" b="1"/>
              <a:t>step in and out of the shoe completely hands-free</a:t>
            </a:r>
            <a:r>
              <a:rPr lang="en-US"/>
              <a:t>. This model retails around </a:t>
            </a:r>
            <a:r>
              <a:rPr lang="en-US" b="1"/>
              <a:t>$120–$150</a:t>
            </a:r>
            <a:r>
              <a:rPr lang="en-US"/>
              <a:t>, making it competitively priced alongside their regular performance shoes.</a:t>
            </a:r>
            <a:endParaRPr lang="en-US">
              <a:solidFill>
                <a:srgbClr val="444444"/>
              </a:solidFill>
            </a:endParaRPr>
          </a:p>
          <a:p>
            <a:r>
              <a:rPr lang="en-US"/>
              <a:t>Then you have adaptive </a:t>
            </a:r>
            <a:r>
              <a:rPr lang="en-US" b="1"/>
              <a:t>Air Jordans</a:t>
            </a:r>
            <a:r>
              <a:rPr lang="en-US"/>
              <a:t>—these start at about </a:t>
            </a:r>
            <a:r>
              <a:rPr lang="en-US" b="1"/>
              <a:t>$125 and go up</a:t>
            </a:r>
            <a:r>
              <a:rPr lang="en-US"/>
              <a:t>, depending on the model, offering classic style in a more accessible form.</a:t>
            </a:r>
            <a:endParaRPr lang="en-US">
              <a:solidFill>
                <a:srgbClr val="444444"/>
              </a:solidFill>
            </a:endParaRPr>
          </a:p>
          <a:p>
            <a:r>
              <a:rPr lang="en-US"/>
              <a:t>Nike also includes adaptive cleats and training shoes in its </a:t>
            </a:r>
            <a:r>
              <a:rPr lang="en-US" b="1" err="1"/>
              <a:t>FlyEase</a:t>
            </a:r>
            <a:r>
              <a:rPr lang="en-US"/>
              <a:t> line, catering to athletes who want to stay in the game without needing help getting ready.</a:t>
            </a:r>
            <a:endParaRPr lang="en-US">
              <a:solidFill>
                <a:srgbClr val="444444"/>
              </a:solidFill>
            </a:endParaRPr>
          </a:p>
          <a:p>
            <a:r>
              <a:rPr lang="en-US"/>
              <a:t>What’s important here is that Nike is showing that </a:t>
            </a:r>
            <a:r>
              <a:rPr lang="en-US" b="1"/>
              <a:t>inclusion can be mainstream</a:t>
            </a:r>
            <a:r>
              <a:rPr lang="en-US"/>
              <a:t>. These are shoes you can find at any major retailer or online—no need for a specialty medical catalog. That’s independence in action. People can choose what they like, what fits their lifestyle—and they can put their shoes on by themselves, every time.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10</a:t>
            </a:fld>
            <a:endParaRPr lang="en-US"/>
          </a:p>
        </p:txBody>
      </p:sp>
    </p:spTree>
    <p:extLst>
      <p:ext uri="{BB962C8B-B14F-4D97-AF65-F5344CB8AC3E}">
        <p14:creationId xmlns:p14="http://schemas.microsoft.com/office/powerpoint/2010/main" val="5989566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B4068-CAAB-8007-91CC-DE2F101A3B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8A7487-942F-5671-A803-B356CDF6BB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D9591-E68F-4760-243C-B0770EA5E652}"/>
              </a:ext>
            </a:extLst>
          </p:cNvPr>
          <p:cNvSpPr>
            <a:spLocks noGrp="1"/>
          </p:cNvSpPr>
          <p:nvPr>
            <p:ph type="body" idx="1"/>
          </p:nvPr>
        </p:nvSpPr>
        <p:spPr/>
        <p:txBody>
          <a:bodyPr/>
          <a:lstStyle/>
          <a:p>
            <a:r>
              <a:rPr lang="en-US" dirty="0"/>
              <a:t>This is my patient with quad limb loss.  He is a huge sneaker head and these are a pair of his Jordans!  The ease to put them on his prosthetic is a huge time saver.  </a:t>
            </a: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BBD4B378-14D6-53A9-FF23-DC45EB9ECF06}"/>
              </a:ext>
            </a:extLst>
          </p:cNvPr>
          <p:cNvSpPr>
            <a:spLocks noGrp="1"/>
          </p:cNvSpPr>
          <p:nvPr>
            <p:ph type="sldNum" sz="quarter" idx="5"/>
          </p:nvPr>
        </p:nvSpPr>
        <p:spPr/>
        <p:txBody>
          <a:bodyPr/>
          <a:lstStyle/>
          <a:p>
            <a:fld id="{32BF9438-3EEF-4192-9815-F6F44770AEF7}" type="slidenum">
              <a:rPr lang="en-US" smtClean="0"/>
              <a:t>11</a:t>
            </a:fld>
            <a:endParaRPr lang="en-US"/>
          </a:p>
        </p:txBody>
      </p:sp>
    </p:spTree>
    <p:extLst>
      <p:ext uri="{BB962C8B-B14F-4D97-AF65-F5344CB8AC3E}">
        <p14:creationId xmlns:p14="http://schemas.microsoft.com/office/powerpoint/2010/main" val="2372656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shift our focus to </a:t>
            </a:r>
            <a:r>
              <a:rPr lang="en-US" b="1"/>
              <a:t>smart home technology</a:t>
            </a:r>
            <a:r>
              <a:rPr lang="en-US"/>
              <a:t>—a growing area of assistive tech that’s making it easier than ever to </a:t>
            </a:r>
            <a:r>
              <a:rPr lang="en-US" b="1"/>
              <a:t>live independently at home</a:t>
            </a:r>
            <a:r>
              <a:rPr lang="en-US"/>
              <a:t>.</a:t>
            </a:r>
            <a:endParaRPr lang="en-US">
              <a:solidFill>
                <a:srgbClr val="444444"/>
              </a:solidFill>
            </a:endParaRPr>
          </a:p>
          <a:p>
            <a:r>
              <a:rPr lang="en-US" b="1"/>
              <a:t>Smart home appliances</a:t>
            </a:r>
            <a:r>
              <a:rPr lang="en-US"/>
              <a:t> are designed to make everyday tasks more </a:t>
            </a:r>
            <a:r>
              <a:rPr lang="en-US" b="1"/>
              <a:t>convenient, efficient, and safer</a:t>
            </a:r>
            <a:r>
              <a:rPr lang="en-US"/>
              <a:t>. They use a combination of </a:t>
            </a:r>
            <a:r>
              <a:rPr lang="en-US" b="1"/>
              <a:t>automation, remote control, and intelligent technology</a:t>
            </a:r>
            <a:r>
              <a:rPr lang="en-US"/>
              <a:t> to help with things like turning on lights, adjusting the thermostat, or even checking who’s at the door—often with just a voice command or a tap on a phone.</a:t>
            </a:r>
            <a:endParaRPr lang="en-US">
              <a:solidFill>
                <a:srgbClr val="444444"/>
              </a:solidFill>
            </a:endParaRPr>
          </a:p>
          <a:p>
            <a:r>
              <a:rPr lang="en-US"/>
              <a:t>For individuals with mobility challenges, memory impairments, or sensory limitations, these tools can </a:t>
            </a:r>
            <a:r>
              <a:rPr lang="en-US" b="1"/>
              <a:t>remove daily barriers</a:t>
            </a:r>
            <a:r>
              <a:rPr lang="en-US"/>
              <a:t> and promote autonomy.</a:t>
            </a:r>
            <a:endParaRPr lang="en-US">
              <a:solidFill>
                <a:srgbClr val="444444"/>
              </a:solidFill>
            </a:endParaRPr>
          </a:p>
          <a:p>
            <a:r>
              <a:rPr lang="en-US"/>
              <a:t>Whether it’s a </a:t>
            </a:r>
            <a:r>
              <a:rPr lang="en-US" b="1"/>
              <a:t>smart speaker</a:t>
            </a:r>
            <a:r>
              <a:rPr lang="en-US"/>
              <a:t> that can turn off appliances, a </a:t>
            </a:r>
            <a:r>
              <a:rPr lang="en-US" b="1"/>
              <a:t>robot vacuum</a:t>
            </a:r>
            <a:r>
              <a:rPr lang="en-US"/>
              <a:t> that cleans floors without bending or lifting, or a </a:t>
            </a:r>
            <a:r>
              <a:rPr lang="en-US" b="1"/>
              <a:t>video doorbell</a:t>
            </a:r>
            <a:r>
              <a:rPr lang="en-US"/>
              <a:t> that provides security and visibility—these devices help people </a:t>
            </a:r>
            <a:r>
              <a:rPr lang="en-US" b="1"/>
              <a:t>remain in their homes longer and with more confidence</a:t>
            </a:r>
            <a:r>
              <a:rPr lang="en-US"/>
              <a:t>.</a:t>
            </a:r>
            <a:endParaRPr lang="en-US">
              <a:solidFill>
                <a:srgbClr val="444444"/>
              </a:solidFill>
            </a:endParaRPr>
          </a:p>
          <a:p>
            <a:r>
              <a:rPr lang="en-US"/>
              <a:t>And the best part? These technologies are </a:t>
            </a:r>
            <a:r>
              <a:rPr lang="en-US" b="1"/>
              <a:t>commercially available, affordable, and easy to install</a:t>
            </a:r>
            <a:r>
              <a:rPr lang="en-US"/>
              <a:t>, with options for renters and homeowners alike.</a:t>
            </a:r>
            <a:endParaRPr lang="en-US">
              <a:solidFill>
                <a:srgbClr val="444444"/>
              </a:solidFill>
            </a:endParaRPr>
          </a:p>
          <a:p>
            <a:r>
              <a:rPr lang="en-US"/>
              <a:t>As we go through some examples, think about how just a few of these changes can </a:t>
            </a:r>
            <a:r>
              <a:rPr lang="en-US" b="1"/>
              <a:t>empower someone to live more independently and safely</a:t>
            </a:r>
            <a:r>
              <a:rPr lang="en-US"/>
              <a:t> in their own space.</a:t>
            </a:r>
          </a:p>
        </p:txBody>
      </p:sp>
      <p:sp>
        <p:nvSpPr>
          <p:cNvPr id="4" name="Slide Number Placeholder 3"/>
          <p:cNvSpPr>
            <a:spLocks noGrp="1"/>
          </p:cNvSpPr>
          <p:nvPr>
            <p:ph type="sldNum" sz="quarter" idx="5"/>
          </p:nvPr>
        </p:nvSpPr>
        <p:spPr/>
        <p:txBody>
          <a:bodyPr/>
          <a:lstStyle/>
          <a:p>
            <a:fld id="{32BF9438-3EEF-4192-9815-F6F44770AEF7}" type="slidenum">
              <a:rPr lang="en-US" smtClean="0"/>
              <a:t>12</a:t>
            </a:fld>
            <a:endParaRPr lang="en-US"/>
          </a:p>
        </p:txBody>
      </p:sp>
    </p:spTree>
    <p:extLst>
      <p:ext uri="{BB962C8B-B14F-4D97-AF65-F5344CB8AC3E}">
        <p14:creationId xmlns:p14="http://schemas.microsoft.com/office/powerpoint/2010/main" val="3695965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DC50A2-200C-DB15-8E99-9E858C94EC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D06BA3-35CE-6030-148A-1802156570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78EA26-3C3D-CAFB-997E-BD23A36692FF}"/>
              </a:ext>
            </a:extLst>
          </p:cNvPr>
          <p:cNvSpPr>
            <a:spLocks noGrp="1"/>
          </p:cNvSpPr>
          <p:nvPr>
            <p:ph type="body" idx="1"/>
          </p:nvPr>
        </p:nvSpPr>
        <p:spPr/>
        <p:txBody>
          <a:bodyPr/>
          <a:lstStyle/>
          <a:p>
            <a:r>
              <a:rPr lang="en-US"/>
              <a:t>Smart kitchen appliances are revolutionizing how we manage our homes, offering automation and intelligent features that enhance convenience and promote independence.</a:t>
            </a:r>
            <a:endParaRPr lang="en-US">
              <a:solidFill>
                <a:srgbClr val="444444"/>
              </a:solidFill>
            </a:endParaRPr>
          </a:p>
          <a:p>
            <a:pPr marL="285750" indent="-285750">
              <a:buFont typeface="Arial,Sans-Serif"/>
              <a:buChar char="•"/>
            </a:pPr>
            <a:r>
              <a:rPr lang="en-US" b="1"/>
              <a:t>June Oven</a:t>
            </a:r>
            <a:r>
              <a:rPr lang="en-US"/>
              <a:t>: This countertop smart oven utilizes built-in cameras and sensors to recognize food, recommend optimal cooking settings, and send alerts when your meal is ready. It's priced at approximately </a:t>
            </a:r>
            <a:r>
              <a:rPr lang="en-US" b="1"/>
              <a:t>$599</a:t>
            </a:r>
            <a:r>
              <a:rPr lang="en-US"/>
              <a:t> for the standard model, with premium packages available at higher price points.</a:t>
            </a:r>
            <a:endParaRPr lang="en-US">
              <a:solidFill>
                <a:srgbClr val="444444"/>
              </a:solidFill>
            </a:endParaRPr>
          </a:p>
          <a:p>
            <a:pPr marL="285750" indent="-285750">
              <a:buFont typeface="Arial,Sans-Serif"/>
              <a:buChar char="•"/>
            </a:pPr>
            <a:r>
              <a:rPr lang="en-US" b="1"/>
              <a:t>Samsung Family Hub Refrigerator</a:t>
            </a:r>
            <a:r>
              <a:rPr lang="en-US"/>
              <a:t>: A high-tech refrigerator featuring a touchscreen interface, internal cameras, and smart home integration. It assists with grocery management, meal planning, and even entertainment. Prices range from </a:t>
            </a:r>
            <a:r>
              <a:rPr lang="en-US" b="1"/>
              <a:t>$2,799 to $3,869</a:t>
            </a:r>
            <a:r>
              <a:rPr lang="en-US"/>
              <a:t>, depending on the model and features.</a:t>
            </a:r>
            <a:endParaRPr lang="en-US">
              <a:solidFill>
                <a:srgbClr val="444444"/>
              </a:solidFill>
            </a:endParaRPr>
          </a:p>
          <a:p>
            <a:pPr marL="285750" indent="-285750">
              <a:buFont typeface="Arial,Sans-Serif"/>
              <a:buChar char="•"/>
            </a:pPr>
            <a:r>
              <a:rPr lang="en-US" b="1"/>
              <a:t>Roomba Robot Vacuum and Mop</a:t>
            </a:r>
            <a:r>
              <a:rPr lang="en-US"/>
              <a:t>: These robotic cleaners automate floor maintenance, with models offering vacuuming, mopping, and self-emptying capabilities. Prices vary:</a:t>
            </a:r>
            <a:endParaRPr lang="en-US">
              <a:solidFill>
                <a:srgbClr val="444444"/>
              </a:solidFill>
            </a:endParaRPr>
          </a:p>
          <a:p>
            <a:pPr marL="285750" lvl="1" indent="-285750">
              <a:buFont typeface="Arial,Sans-Serif"/>
              <a:buChar char="•"/>
            </a:pPr>
            <a:r>
              <a:rPr lang="en-US" b="1"/>
              <a:t>Roomba Combo i5</a:t>
            </a:r>
            <a:r>
              <a:rPr lang="en-US"/>
              <a:t>: Currently discounted to </a:t>
            </a:r>
            <a:r>
              <a:rPr lang="en-US" b="1"/>
              <a:t>$199.99</a:t>
            </a:r>
            <a:r>
              <a:rPr lang="en-US"/>
              <a:t> from $349.99.</a:t>
            </a:r>
            <a:endParaRPr lang="en-US">
              <a:solidFill>
                <a:srgbClr val="444444"/>
              </a:solidFill>
            </a:endParaRPr>
          </a:p>
          <a:p>
            <a:pPr marL="285750" lvl="1" indent="-285750">
              <a:buFont typeface="Arial,Sans-Serif"/>
              <a:buChar char="•"/>
            </a:pPr>
            <a:r>
              <a:rPr lang="en-US" b="1"/>
              <a:t>Roomba Combo j5</a:t>
            </a:r>
            <a:r>
              <a:rPr lang="en-US"/>
              <a:t>: Available for </a:t>
            </a:r>
            <a:r>
              <a:rPr lang="en-US" b="1"/>
              <a:t>$249.99</a:t>
            </a:r>
            <a:r>
              <a:rPr lang="en-US"/>
              <a:t>, down from $529.99.</a:t>
            </a:r>
            <a:endParaRPr lang="en-US">
              <a:solidFill>
                <a:srgbClr val="444444"/>
              </a:solidFill>
            </a:endParaRPr>
          </a:p>
          <a:p>
            <a:pPr marL="285750" lvl="1" indent="-285750">
              <a:buFont typeface="Arial,Sans-Serif"/>
              <a:buChar char="•"/>
            </a:pPr>
            <a:r>
              <a:rPr lang="en-US" b="1"/>
              <a:t>Roomba Combo j7+</a:t>
            </a:r>
            <a:r>
              <a:rPr lang="en-US"/>
              <a:t>: Priced at </a:t>
            </a:r>
            <a:r>
              <a:rPr lang="en-US" b="1"/>
              <a:t>$599.99</a:t>
            </a:r>
            <a:r>
              <a:rPr lang="en-US"/>
              <a:t>, reduced from $999.99.</a:t>
            </a:r>
            <a:endParaRPr lang="en-US">
              <a:solidFill>
                <a:srgbClr val="444444"/>
              </a:solidFill>
            </a:endParaRPr>
          </a:p>
          <a:p>
            <a:pPr lvl="1"/>
            <a:r>
              <a:rPr lang="en-US"/>
              <a:t>These appliances not only simplify daily tasks but also empower individuals to maintain their homes with greater autonomy and ease."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FADC128B-13C4-F114-C585-4258908A90B6}"/>
              </a:ext>
            </a:extLst>
          </p:cNvPr>
          <p:cNvSpPr>
            <a:spLocks noGrp="1"/>
          </p:cNvSpPr>
          <p:nvPr>
            <p:ph type="sldNum" sz="quarter" idx="5"/>
          </p:nvPr>
        </p:nvSpPr>
        <p:spPr/>
        <p:txBody>
          <a:bodyPr/>
          <a:lstStyle/>
          <a:p>
            <a:fld id="{32BF9438-3EEF-4192-9815-F6F44770AEF7}" type="slidenum">
              <a:rPr lang="en-US" smtClean="0"/>
              <a:t>14</a:t>
            </a:fld>
            <a:endParaRPr lang="en-US"/>
          </a:p>
        </p:txBody>
      </p:sp>
    </p:spTree>
    <p:extLst>
      <p:ext uri="{BB962C8B-B14F-4D97-AF65-F5344CB8AC3E}">
        <p14:creationId xmlns:p14="http://schemas.microsoft.com/office/powerpoint/2010/main" val="32973486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F20A45-FBB2-63D2-D95D-8763BB2A3A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03B9E4-B241-7C44-9DDC-97A21E035F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40A513-90DB-1CEE-2938-EA1D9AF6B17A}"/>
              </a:ext>
            </a:extLst>
          </p:cNvPr>
          <p:cNvSpPr>
            <a:spLocks noGrp="1"/>
          </p:cNvSpPr>
          <p:nvPr>
            <p:ph type="body" idx="1"/>
          </p:nvPr>
        </p:nvSpPr>
        <p:spPr/>
        <p:txBody>
          <a:bodyPr/>
          <a:lstStyle/>
          <a:p>
            <a:r>
              <a:rPr lang="en-US"/>
              <a:t>Smart doorbells like </a:t>
            </a:r>
            <a:r>
              <a:rPr lang="en-US" b="1"/>
              <a:t>Ring</a:t>
            </a:r>
            <a:r>
              <a:rPr lang="en-US"/>
              <a:t>, </a:t>
            </a:r>
            <a:r>
              <a:rPr lang="en-US" b="1"/>
              <a:t>Blink</a:t>
            </a:r>
            <a:r>
              <a:rPr lang="en-US"/>
              <a:t>, and </a:t>
            </a:r>
            <a:r>
              <a:rPr lang="en-US" b="1"/>
              <a:t>Arlo</a:t>
            </a:r>
            <a:r>
              <a:rPr lang="en-US"/>
              <a:t> are great examples of commercially available assistive technology that promote independence—especially for individuals with mobility challenges, cognitive differences, or hearing impairments.</a:t>
            </a:r>
            <a:endParaRPr lang="en-US">
              <a:solidFill>
                <a:srgbClr val="444444"/>
              </a:solidFill>
            </a:endParaRPr>
          </a:p>
          <a:p>
            <a:r>
              <a:rPr lang="en-US"/>
              <a:t>These devices offer features like live video, two-way audio, motion detection, and smartphone alerts, enabling users to see who’s at the door without needing to physically get up or even be home.</a:t>
            </a:r>
            <a:endParaRPr lang="en-US">
              <a:solidFill>
                <a:srgbClr val="444444"/>
              </a:solidFill>
            </a:endParaRPr>
          </a:p>
          <a:p>
            <a:pPr marL="285750" indent="-285750">
              <a:buFont typeface="Arial,Sans-Serif"/>
              <a:buChar char="•"/>
            </a:pPr>
            <a:r>
              <a:rPr lang="en-US" b="1"/>
              <a:t>Ring</a:t>
            </a:r>
            <a:r>
              <a:rPr lang="en-US"/>
              <a:t>: Starts around </a:t>
            </a:r>
            <a:r>
              <a:rPr lang="en-US" b="1"/>
              <a:t>$100</a:t>
            </a:r>
            <a:r>
              <a:rPr lang="en-US"/>
              <a:t>, with subscription plans from </a:t>
            </a:r>
            <a:r>
              <a:rPr lang="en-US" b="1"/>
              <a:t>$3.99/month</a:t>
            </a:r>
            <a:r>
              <a:rPr lang="en-US"/>
              <a:t> for video recording.</a:t>
            </a:r>
            <a:endParaRPr lang="en-US">
              <a:solidFill>
                <a:srgbClr val="444444"/>
              </a:solidFill>
            </a:endParaRPr>
          </a:p>
          <a:p>
            <a:pPr marL="285750" indent="-285750">
              <a:buFont typeface="Arial,Sans-Serif"/>
              <a:buChar char="•"/>
            </a:pPr>
            <a:r>
              <a:rPr lang="en-US" b="1"/>
              <a:t>Blink Video Doorbell</a:t>
            </a:r>
            <a:r>
              <a:rPr lang="en-US"/>
              <a:t>: More affordable, starting at about </a:t>
            </a:r>
            <a:r>
              <a:rPr lang="en-US" b="1"/>
              <a:t>$60</a:t>
            </a:r>
            <a:r>
              <a:rPr lang="en-US"/>
              <a:t>, also with optional cloud storage.</a:t>
            </a:r>
            <a:endParaRPr lang="en-US">
              <a:solidFill>
                <a:srgbClr val="444444"/>
              </a:solidFill>
            </a:endParaRPr>
          </a:p>
          <a:p>
            <a:pPr marL="285750" indent="-285750">
              <a:buFont typeface="Arial,Sans-Serif"/>
              <a:buChar char="•"/>
            </a:pPr>
            <a:r>
              <a:rPr lang="en-US" b="1"/>
              <a:t>Arlo Essential Video Doorbell</a:t>
            </a:r>
            <a:r>
              <a:rPr lang="en-US"/>
              <a:t>: Around </a:t>
            </a:r>
            <a:r>
              <a:rPr lang="en-US" b="1"/>
              <a:t>$130</a:t>
            </a:r>
            <a:r>
              <a:rPr lang="en-US"/>
              <a:t>, offering high-definition video and smart alerts.</a:t>
            </a:r>
            <a:endParaRPr lang="en-US">
              <a:solidFill>
                <a:srgbClr val="444444"/>
              </a:solidFill>
            </a:endParaRPr>
          </a:p>
          <a:p>
            <a:r>
              <a:rPr lang="en-US"/>
              <a:t>By integrating these into daily life, individuals gain more control over their environment, reduce reliance on caregivers, and increase personal safety—all of which contribute to greater independence.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1D52864E-9072-5F65-8D50-8FF27276E5D2}"/>
              </a:ext>
            </a:extLst>
          </p:cNvPr>
          <p:cNvSpPr>
            <a:spLocks noGrp="1"/>
          </p:cNvSpPr>
          <p:nvPr>
            <p:ph type="sldNum" sz="quarter" idx="5"/>
          </p:nvPr>
        </p:nvSpPr>
        <p:spPr/>
        <p:txBody>
          <a:bodyPr/>
          <a:lstStyle/>
          <a:p>
            <a:fld id="{32BF9438-3EEF-4192-9815-F6F44770AEF7}" type="slidenum">
              <a:rPr lang="en-US" smtClean="0"/>
              <a:t>15</a:t>
            </a:fld>
            <a:endParaRPr lang="en-US"/>
          </a:p>
        </p:txBody>
      </p:sp>
    </p:spTree>
    <p:extLst>
      <p:ext uri="{BB962C8B-B14F-4D97-AF65-F5344CB8AC3E}">
        <p14:creationId xmlns:p14="http://schemas.microsoft.com/office/powerpoint/2010/main" val="2817286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78FCC-8F37-F06A-0AF1-544D4D6BA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C1DFB9-660F-EE2C-E68D-9D33AD7324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56AC75-90AA-28C0-04DA-41663BA66D9A}"/>
              </a:ext>
            </a:extLst>
          </p:cNvPr>
          <p:cNvSpPr>
            <a:spLocks noGrp="1"/>
          </p:cNvSpPr>
          <p:nvPr>
            <p:ph type="body" idx="1"/>
          </p:nvPr>
        </p:nvSpPr>
        <p:spPr/>
        <p:txBody>
          <a:bodyPr/>
          <a:lstStyle/>
          <a:p>
            <a:r>
              <a:rPr lang="en-US"/>
              <a:t>Adaptive gaming technology makes video games more accessible and enjoyable for a broader range of players, especially those with disabilities. By adapting traditional gaming setups to accommodate different physical and cognitive needs, these tools empower users to engage with games in ways that are comfortable, fair, and fully personalized. From remappable buttons to customizable switches, adaptive gaming fosters greater inclusion and independence in recreational play.</a:t>
            </a:r>
            <a:endParaRPr lang="en-US">
              <a:solidFill>
                <a:srgbClr val="444444"/>
              </a:solidFill>
            </a:endParaRPr>
          </a:p>
          <a:p>
            <a:r>
              <a:rPr lang="en-US"/>
              <a:t>Notable commercial options include the </a:t>
            </a:r>
            <a:r>
              <a:rPr lang="en-US" b="1"/>
              <a:t>PS5 Access Controller</a:t>
            </a:r>
            <a:r>
              <a:rPr lang="en-US"/>
              <a:t>, </a:t>
            </a:r>
            <a:r>
              <a:rPr lang="en-US" b="1"/>
              <a:t>Xbox Adaptive Controller</a:t>
            </a:r>
            <a:r>
              <a:rPr lang="en-US"/>
              <a:t>, and the </a:t>
            </a:r>
            <a:r>
              <a:rPr lang="en-US" b="1"/>
              <a:t>Logitech Adaptive Gaming Kit</a:t>
            </a:r>
            <a:r>
              <a:rPr lang="en-US"/>
              <a:t>. The </a:t>
            </a:r>
            <a:r>
              <a:rPr lang="en-US" b="1"/>
              <a:t>PS5 Access Controller</a:t>
            </a:r>
            <a:r>
              <a:rPr lang="en-US"/>
              <a:t> (approx. </a:t>
            </a:r>
            <a:r>
              <a:rPr lang="en-US" b="1"/>
              <a:t>$90 USD</a:t>
            </a:r>
            <a:r>
              <a:rPr lang="en-US"/>
              <a:t>) features a flexible design with swappable stick caps and customizable input profiles. The </a:t>
            </a:r>
            <a:r>
              <a:rPr lang="en-US" b="1"/>
              <a:t>Xbox Adaptive Controller</a:t>
            </a:r>
            <a:r>
              <a:rPr lang="en-US"/>
              <a:t> (around </a:t>
            </a:r>
            <a:r>
              <a:rPr lang="en-US" b="1"/>
              <a:t>$100 USD</a:t>
            </a:r>
            <a:r>
              <a:rPr lang="en-US"/>
              <a:t>) acts as a central hub for external devices like switches, buttons, and joysticks, offering maximum configurability. Complementing it is the </a:t>
            </a:r>
            <a:r>
              <a:rPr lang="en-US" b="1"/>
              <a:t>Logitech Adaptive Gaming Kit</a:t>
            </a:r>
            <a:r>
              <a:rPr lang="en-US"/>
              <a:t> (approx. </a:t>
            </a:r>
            <a:r>
              <a:rPr lang="en-US" b="1"/>
              <a:t>$100 USD</a:t>
            </a:r>
            <a:r>
              <a:rPr lang="en-US"/>
              <a:t>), which includes a set of high-quality, durable switches, buttons, and gamepad-style inputs that connect directly to the Xbox Adaptive Controller, giving players even more control options.</a:t>
            </a:r>
            <a:endParaRPr lang="en-US">
              <a:solidFill>
                <a:srgbClr val="444444"/>
              </a:solidFill>
            </a:endParaRPr>
          </a:p>
          <a:p>
            <a:r>
              <a:rPr lang="en-US"/>
              <a:t>Together, these tools are breaking barriers in gaming—ensuring that fun, competition, and creativity are truly for everyone.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88A79145-E651-7436-BA29-E9261709255E}"/>
              </a:ext>
            </a:extLst>
          </p:cNvPr>
          <p:cNvSpPr>
            <a:spLocks noGrp="1"/>
          </p:cNvSpPr>
          <p:nvPr>
            <p:ph type="sldNum" sz="quarter" idx="5"/>
          </p:nvPr>
        </p:nvSpPr>
        <p:spPr/>
        <p:txBody>
          <a:bodyPr/>
          <a:lstStyle/>
          <a:p>
            <a:fld id="{32BF9438-3EEF-4192-9815-F6F44770AEF7}" type="slidenum">
              <a:rPr lang="en-US" smtClean="0"/>
              <a:t>16</a:t>
            </a:fld>
            <a:endParaRPr lang="en-US"/>
          </a:p>
        </p:txBody>
      </p:sp>
    </p:spTree>
    <p:extLst>
      <p:ext uri="{BB962C8B-B14F-4D97-AF65-F5344CB8AC3E}">
        <p14:creationId xmlns:p14="http://schemas.microsoft.com/office/powerpoint/2010/main" val="3892322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FE5DF-E5C2-3DB6-8260-5BC433CCDB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F15925-72C1-AEB1-0F8A-CC7A464F47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A1FAAE-93D9-FAD5-B242-272F8D95BDA7}"/>
              </a:ext>
            </a:extLst>
          </p:cNvPr>
          <p:cNvSpPr>
            <a:spLocks noGrp="1"/>
          </p:cNvSpPr>
          <p:nvPr>
            <p:ph type="body" idx="1"/>
          </p:nvPr>
        </p:nvSpPr>
        <p:spPr/>
        <p:txBody>
          <a:bodyPr/>
          <a:lstStyle/>
          <a:p>
            <a:r>
              <a:rPr lang="en-US" dirty="0"/>
              <a:t>I could seriously do a whole presentation on Apple! I'll hit a few key points here. </a:t>
            </a:r>
            <a:endParaRPr lang="en-US" dirty="0">
              <a:solidFill>
                <a:srgbClr val="444444"/>
              </a:solidFill>
            </a:endParaRPr>
          </a:p>
          <a:p>
            <a:endParaRPr lang="en-US">
              <a:solidFill>
                <a:srgbClr val="444444"/>
              </a:solidFill>
            </a:endParaRPr>
          </a:p>
          <a:p>
            <a:r>
              <a:rPr lang="en-US" dirty="0"/>
              <a:t>Apple has long been a leader in assistive technology, designing its devices with accessibility at the core—not as an afterthought. Across iPhones, iPads, Macs, Apple Watches, and more, the company integrates powerful tools that support users with visual, hearing, motor, and cognitive impairments. These features are built into the operating system and require no additional downloads, making accessibility seamless and inclusive right out of the box.</a:t>
            </a:r>
            <a:endParaRPr lang="en-US" dirty="0">
              <a:solidFill>
                <a:srgbClr val="444444"/>
              </a:solidFill>
            </a:endParaRPr>
          </a:p>
          <a:p>
            <a:endParaRPr lang="en-US">
              <a:solidFill>
                <a:srgbClr val="444444"/>
              </a:solidFill>
            </a:endParaRPr>
          </a:p>
          <a:p>
            <a:r>
              <a:rPr lang="en-US" dirty="0"/>
              <a:t>For users with </a:t>
            </a:r>
            <a:r>
              <a:rPr lang="en-US" b="1" dirty="0"/>
              <a:t>visual impairments</a:t>
            </a:r>
            <a:r>
              <a:rPr lang="en-US" dirty="0"/>
              <a:t>, Apple offers </a:t>
            </a:r>
            <a:r>
              <a:rPr lang="en-US" b="1" dirty="0" err="1"/>
              <a:t>VoiceOver</a:t>
            </a:r>
            <a:r>
              <a:rPr lang="en-US" dirty="0"/>
              <a:t>, a gesture-based screen reader, as well as </a:t>
            </a:r>
            <a:r>
              <a:rPr lang="en-US" b="1" dirty="0"/>
              <a:t>Magnifier</a:t>
            </a:r>
            <a:r>
              <a:rPr lang="en-US" dirty="0"/>
              <a:t>, </a:t>
            </a:r>
            <a:r>
              <a:rPr lang="en-US" b="1" dirty="0"/>
              <a:t>Display &amp; Text Size</a:t>
            </a:r>
            <a:r>
              <a:rPr lang="en-US" dirty="0"/>
              <a:t> adjustments, and </a:t>
            </a:r>
            <a:r>
              <a:rPr lang="en-US" b="1" dirty="0"/>
              <a:t>Braille display support</a:t>
            </a:r>
            <a:r>
              <a:rPr lang="en-US" dirty="0"/>
              <a:t>. For individuals who are </a:t>
            </a:r>
            <a:r>
              <a:rPr lang="en-US" b="1" dirty="0"/>
              <a:t>deaf or hard of hearing</a:t>
            </a:r>
            <a:r>
              <a:rPr lang="en-US" dirty="0"/>
              <a:t>, there are </a:t>
            </a:r>
            <a:r>
              <a:rPr lang="en-US" b="1" dirty="0"/>
              <a:t>Live Captions</a:t>
            </a:r>
            <a:r>
              <a:rPr lang="en-US" dirty="0"/>
              <a:t>, </a:t>
            </a:r>
            <a:r>
              <a:rPr lang="en-US" b="1" dirty="0"/>
              <a:t>Sound Recognition</a:t>
            </a:r>
            <a:r>
              <a:rPr lang="en-US" dirty="0"/>
              <a:t>, </a:t>
            </a:r>
            <a:r>
              <a:rPr lang="en-US" b="1" dirty="0"/>
              <a:t>Mono Audio</a:t>
            </a:r>
            <a:r>
              <a:rPr lang="en-US" dirty="0"/>
              <a:t>, and </a:t>
            </a:r>
            <a:r>
              <a:rPr lang="en-US" b="1" dirty="0"/>
              <a:t>Made for iPhone hearing aid</a:t>
            </a:r>
            <a:r>
              <a:rPr lang="en-US" dirty="0"/>
              <a:t> integration. Those with </a:t>
            </a:r>
            <a:r>
              <a:rPr lang="en-US" b="1" dirty="0"/>
              <a:t>motor limitations</a:t>
            </a:r>
            <a:r>
              <a:rPr lang="en-US" dirty="0"/>
              <a:t> can benefit from </a:t>
            </a:r>
            <a:r>
              <a:rPr lang="en-US" b="1" dirty="0"/>
              <a:t>Switch Control</a:t>
            </a:r>
            <a:r>
              <a:rPr lang="en-US" dirty="0"/>
              <a:t>, </a:t>
            </a:r>
            <a:r>
              <a:rPr lang="en-US" b="1" dirty="0" err="1"/>
              <a:t>AssistiveTouch</a:t>
            </a:r>
            <a:r>
              <a:rPr lang="en-US" dirty="0"/>
              <a:t> for easier gestures, and </a:t>
            </a:r>
            <a:r>
              <a:rPr lang="en-US" b="1" dirty="0"/>
              <a:t>Voice Control</a:t>
            </a:r>
            <a:r>
              <a:rPr lang="en-US" dirty="0"/>
              <a:t>, which allows full device navigation using only speech. Apple also provides tools like </a:t>
            </a:r>
            <a:r>
              <a:rPr lang="en-US" b="1" dirty="0"/>
              <a:t>Guided Access</a:t>
            </a:r>
            <a:r>
              <a:rPr lang="en-US" dirty="0"/>
              <a:t> and </a:t>
            </a:r>
            <a:r>
              <a:rPr lang="en-US" b="1" dirty="0"/>
              <a:t>Background Sounds</a:t>
            </a:r>
            <a:r>
              <a:rPr lang="en-US" dirty="0"/>
              <a:t> to support </a:t>
            </a:r>
            <a:r>
              <a:rPr lang="en-US" b="1" dirty="0"/>
              <a:t>cognitive accessibility</a:t>
            </a:r>
            <a:r>
              <a:rPr lang="en-US" dirty="0"/>
              <a:t>, helping users stay focused and manage sensory input. The newest models of iPhones also offer eye gaze technology. </a:t>
            </a:r>
            <a:endParaRPr lang="en-US" dirty="0">
              <a:solidFill>
                <a:srgbClr val="444444"/>
              </a:solidFill>
            </a:endParaRPr>
          </a:p>
          <a:p>
            <a:endParaRPr lang="en-US">
              <a:solidFill>
                <a:srgbClr val="444444"/>
              </a:solidFill>
            </a:endParaRPr>
          </a:p>
          <a:p>
            <a:r>
              <a:rPr lang="en-US" dirty="0"/>
              <a:t>The picture in the middle is an example of an apple watch. The </a:t>
            </a:r>
            <a:r>
              <a:rPr lang="en-US" b="1" dirty="0"/>
              <a:t>Apple Watch</a:t>
            </a:r>
            <a:r>
              <a:rPr lang="en-US" dirty="0"/>
              <a:t> is equipped with several safety features that provide peace of mind, particularly in emergency situations. One of the key features is </a:t>
            </a:r>
            <a:r>
              <a:rPr lang="en-US" b="1" dirty="0"/>
              <a:t>Fall Detection</a:t>
            </a:r>
            <a:r>
              <a:rPr lang="en-US" dirty="0"/>
              <a:t>, which automatically detects a hard fall and can notify emergency services if the wearer is unresponsive. The </a:t>
            </a:r>
            <a:r>
              <a:rPr lang="en-US" b="1" dirty="0"/>
              <a:t>Emergency SOS</a:t>
            </a:r>
            <a:r>
              <a:rPr lang="en-US" dirty="0"/>
              <a:t> function allows users to quickly alert emergency contacts and local authorities by pressing and holding the side button. If the wearer is unable to speak, the watch will send an automatic message with location information. In addition, </a:t>
            </a:r>
            <a:r>
              <a:rPr lang="en-US" b="1" dirty="0"/>
              <a:t>Emergency Contacts</a:t>
            </a:r>
            <a:r>
              <a:rPr lang="en-US" dirty="0"/>
              <a:t> are easily accessible, and users can quickly make phone calls through the watch by pressing and holding the side button to trigger the SOS feature or through the </a:t>
            </a:r>
            <a:r>
              <a:rPr lang="en-US" b="1" dirty="0"/>
              <a:t>Phone app</a:t>
            </a:r>
            <a:r>
              <a:rPr lang="en-US" dirty="0"/>
              <a:t>. With </a:t>
            </a:r>
            <a:r>
              <a:rPr lang="en-US" b="1" dirty="0"/>
              <a:t>Cellular models</a:t>
            </a:r>
            <a:r>
              <a:rPr lang="en-US" dirty="0"/>
              <a:t>, the Apple Watch can make calls even if the user’s iPhone isn’t nearby, providing an added layer of independence for users who may be at risk. These features, along with real-time location tracking and integration with other safety apps, ensure that users stay connected and secure, no matter the situation.  In this example, this is my mothers watch where she is easily able to see my picture as well as my father and brother to quickly make calls from her watch.  </a:t>
            </a:r>
            <a:endParaRPr lang="en-US" dirty="0">
              <a:solidFill>
                <a:srgbClr val="000000"/>
              </a:solidFill>
              <a:ea typeface="Calibri"/>
              <a:cs typeface="Calibri"/>
            </a:endParaRPr>
          </a:p>
          <a:p>
            <a:endParaRPr lang="en-US">
              <a:solidFill>
                <a:srgbClr val="444444"/>
              </a:solidFill>
            </a:endParaRPr>
          </a:p>
          <a:p>
            <a:r>
              <a:rPr lang="en-US" dirty="0"/>
              <a:t>The pictures on the right are examples of adding Assistive Access to an </a:t>
            </a:r>
            <a:r>
              <a:rPr lang="en-US" dirty="0" err="1"/>
              <a:t>iphone</a:t>
            </a:r>
            <a:r>
              <a:rPr lang="en-US" dirty="0"/>
              <a:t>. </a:t>
            </a:r>
            <a:r>
              <a:rPr lang="en-US" b="1" dirty="0"/>
              <a:t>Assistive Access</a:t>
            </a:r>
            <a:r>
              <a:rPr lang="en-US" dirty="0"/>
              <a:t> is a powerful feature introduced by Apple to simplify the iPhone interface for users with cognitive disabilities. Designed with input from disability communities, Assistive Access offers a streamlined experience by reducing complexity, decluttering the screen, and focusing on essential functions like </a:t>
            </a:r>
            <a:r>
              <a:rPr lang="en-US" b="1" dirty="0"/>
              <a:t>calls</a:t>
            </a:r>
            <a:r>
              <a:rPr lang="en-US" dirty="0"/>
              <a:t>, </a:t>
            </a:r>
            <a:r>
              <a:rPr lang="en-US" b="1" dirty="0"/>
              <a:t>messages</a:t>
            </a:r>
            <a:r>
              <a:rPr lang="en-US" dirty="0"/>
              <a:t>, </a:t>
            </a:r>
            <a:r>
              <a:rPr lang="en-US" b="1" dirty="0"/>
              <a:t>photos</a:t>
            </a:r>
            <a:r>
              <a:rPr lang="en-US" dirty="0"/>
              <a:t>, </a:t>
            </a:r>
            <a:r>
              <a:rPr lang="en-US" b="1" dirty="0"/>
              <a:t>music</a:t>
            </a:r>
            <a:r>
              <a:rPr lang="en-US" dirty="0"/>
              <a:t>, and </a:t>
            </a:r>
            <a:r>
              <a:rPr lang="en-US" b="1" dirty="0"/>
              <a:t>camera</a:t>
            </a:r>
            <a:r>
              <a:rPr lang="en-US" dirty="0"/>
              <a:t>. It replaces the traditional iOS home screen with large buttons, high-contrast visuals, and easy-to-read text, making navigation more intuitive and less overwhelming. Caregivers or users can customize which apps are visible, how they appear (grid or list view), and limit access to settings for a more focused, supportive experience. Assistive Access empowers individuals with cognitive challenges to use iPhones more independently and confidently—enhancing communication, connection, and autonomy.</a:t>
            </a:r>
            <a:endParaRPr lang="en-US" dirty="0">
              <a:solidFill>
                <a:srgbClr val="444444"/>
              </a:solidFill>
            </a:endParaRPr>
          </a:p>
          <a:p>
            <a:r>
              <a:rPr lang="en-US" dirty="0"/>
              <a:t>What sets Apple apart is its commitment to universal design—creating technology that’s intuitive, empowering, and inclusive for everyone, without needing specialized hardware or expensive add-ons.</a:t>
            </a:r>
            <a:endParaRPr lang="en-US" dirty="0">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7292322C-DEEB-E08F-1D55-0386049D2EF6}"/>
              </a:ext>
            </a:extLst>
          </p:cNvPr>
          <p:cNvSpPr>
            <a:spLocks noGrp="1"/>
          </p:cNvSpPr>
          <p:nvPr>
            <p:ph type="sldNum" sz="quarter" idx="5"/>
          </p:nvPr>
        </p:nvSpPr>
        <p:spPr/>
        <p:txBody>
          <a:bodyPr/>
          <a:lstStyle/>
          <a:p>
            <a:fld id="{32BF9438-3EEF-4192-9815-F6F44770AEF7}" type="slidenum">
              <a:rPr lang="en-US" smtClean="0"/>
              <a:t>17</a:t>
            </a:fld>
            <a:endParaRPr lang="en-US"/>
          </a:p>
        </p:txBody>
      </p:sp>
    </p:spTree>
    <p:extLst>
      <p:ext uri="{BB962C8B-B14F-4D97-AF65-F5344CB8AC3E}">
        <p14:creationId xmlns:p14="http://schemas.microsoft.com/office/powerpoint/2010/main" val="14989841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DD160D-0FFC-15DB-1808-AA73FA4825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AB29B6-2231-786E-EBD2-CF2BD4822B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383DD4-402C-80DD-4C68-C41C00FDCD5A}"/>
              </a:ext>
            </a:extLst>
          </p:cNvPr>
          <p:cNvSpPr>
            <a:spLocks noGrp="1"/>
          </p:cNvSpPr>
          <p:nvPr>
            <p:ph type="body" idx="1"/>
          </p:nvPr>
        </p:nvSpPr>
        <p:spPr/>
        <p:txBody>
          <a:bodyPr/>
          <a:lstStyle/>
          <a:p>
            <a:r>
              <a:rPr lang="en-US" dirty="0"/>
              <a:t>I could seriously do a whole presentation on Apple! I'll hit a few key points here. </a:t>
            </a:r>
            <a:endParaRPr lang="en-US" dirty="0">
              <a:solidFill>
                <a:srgbClr val="444444"/>
              </a:solidFill>
            </a:endParaRPr>
          </a:p>
          <a:p>
            <a:endParaRPr lang="en-US">
              <a:solidFill>
                <a:srgbClr val="444444"/>
              </a:solidFill>
            </a:endParaRPr>
          </a:p>
          <a:p>
            <a:r>
              <a:rPr lang="en-US" dirty="0"/>
              <a:t>Apple has long been a leader in assistive technology, designing its devices with accessibility at the core—not as an afterthought. Across iPhones, iPads, Macs, Apple Watches, and more, the company integrates powerful tools that support users with visual, hearing, motor, and cognitive impairments. These features are built into the operating system and require no additional downloads, making accessibility seamless and inclusive right out of the box.</a:t>
            </a:r>
            <a:endParaRPr lang="en-US" dirty="0">
              <a:solidFill>
                <a:srgbClr val="444444"/>
              </a:solidFill>
            </a:endParaRPr>
          </a:p>
          <a:p>
            <a:endParaRPr lang="en-US">
              <a:solidFill>
                <a:srgbClr val="444444"/>
              </a:solidFill>
            </a:endParaRPr>
          </a:p>
          <a:p>
            <a:r>
              <a:rPr lang="en-US" dirty="0"/>
              <a:t>For users with </a:t>
            </a:r>
            <a:r>
              <a:rPr lang="en-US" b="1" dirty="0"/>
              <a:t>visual impairments</a:t>
            </a:r>
            <a:r>
              <a:rPr lang="en-US" dirty="0"/>
              <a:t>, Apple offers </a:t>
            </a:r>
            <a:r>
              <a:rPr lang="en-US" b="1" dirty="0" err="1"/>
              <a:t>VoiceOver</a:t>
            </a:r>
            <a:r>
              <a:rPr lang="en-US" dirty="0"/>
              <a:t>, a gesture-based screen reader, as well as </a:t>
            </a:r>
            <a:r>
              <a:rPr lang="en-US" b="1" dirty="0"/>
              <a:t>Magnifier</a:t>
            </a:r>
            <a:r>
              <a:rPr lang="en-US" dirty="0"/>
              <a:t>, </a:t>
            </a:r>
            <a:r>
              <a:rPr lang="en-US" b="1" dirty="0"/>
              <a:t>Display &amp; Text Size</a:t>
            </a:r>
            <a:r>
              <a:rPr lang="en-US" dirty="0"/>
              <a:t> adjustments, and </a:t>
            </a:r>
            <a:r>
              <a:rPr lang="en-US" b="1" dirty="0"/>
              <a:t>Braille display support</a:t>
            </a:r>
            <a:r>
              <a:rPr lang="en-US" dirty="0"/>
              <a:t>. For individuals who are </a:t>
            </a:r>
            <a:r>
              <a:rPr lang="en-US" b="1" dirty="0"/>
              <a:t>deaf or hard of hearing</a:t>
            </a:r>
            <a:r>
              <a:rPr lang="en-US" dirty="0"/>
              <a:t>, there are </a:t>
            </a:r>
            <a:r>
              <a:rPr lang="en-US" b="1" dirty="0"/>
              <a:t>Live Captions</a:t>
            </a:r>
            <a:r>
              <a:rPr lang="en-US" dirty="0"/>
              <a:t>, </a:t>
            </a:r>
            <a:r>
              <a:rPr lang="en-US" b="1" dirty="0"/>
              <a:t>Sound Recognition</a:t>
            </a:r>
            <a:r>
              <a:rPr lang="en-US" dirty="0"/>
              <a:t>, </a:t>
            </a:r>
            <a:r>
              <a:rPr lang="en-US" b="1" dirty="0"/>
              <a:t>Mono Audio</a:t>
            </a:r>
            <a:r>
              <a:rPr lang="en-US" dirty="0"/>
              <a:t>, and </a:t>
            </a:r>
            <a:r>
              <a:rPr lang="en-US" b="1" dirty="0"/>
              <a:t>Made for iPhone hearing aid</a:t>
            </a:r>
            <a:r>
              <a:rPr lang="en-US" dirty="0"/>
              <a:t> integration. Those with </a:t>
            </a:r>
            <a:r>
              <a:rPr lang="en-US" b="1" dirty="0"/>
              <a:t>motor limitations</a:t>
            </a:r>
            <a:r>
              <a:rPr lang="en-US" dirty="0"/>
              <a:t> can benefit from </a:t>
            </a:r>
            <a:r>
              <a:rPr lang="en-US" b="1" dirty="0"/>
              <a:t>Switch Control</a:t>
            </a:r>
            <a:r>
              <a:rPr lang="en-US" dirty="0"/>
              <a:t>, </a:t>
            </a:r>
            <a:r>
              <a:rPr lang="en-US" b="1" dirty="0" err="1"/>
              <a:t>AssistiveTouch</a:t>
            </a:r>
            <a:r>
              <a:rPr lang="en-US" dirty="0"/>
              <a:t> for easier gestures, and </a:t>
            </a:r>
            <a:r>
              <a:rPr lang="en-US" b="1" dirty="0"/>
              <a:t>Voice Control</a:t>
            </a:r>
            <a:r>
              <a:rPr lang="en-US" dirty="0"/>
              <a:t>, which allows full device navigation using only speech. Apple also provides tools like </a:t>
            </a:r>
            <a:r>
              <a:rPr lang="en-US" b="1" dirty="0"/>
              <a:t>Guided Access</a:t>
            </a:r>
            <a:r>
              <a:rPr lang="en-US" dirty="0"/>
              <a:t> and </a:t>
            </a:r>
            <a:r>
              <a:rPr lang="en-US" b="1" dirty="0"/>
              <a:t>Background Sounds</a:t>
            </a:r>
            <a:r>
              <a:rPr lang="en-US" dirty="0"/>
              <a:t> to support </a:t>
            </a:r>
            <a:r>
              <a:rPr lang="en-US" b="1" dirty="0"/>
              <a:t>cognitive accessibility</a:t>
            </a:r>
            <a:r>
              <a:rPr lang="en-US" dirty="0"/>
              <a:t>, helping users stay focused and manage sensory input. The newest models of iPhones also offer eye gaze technology. </a:t>
            </a:r>
            <a:endParaRPr lang="en-US" dirty="0">
              <a:solidFill>
                <a:srgbClr val="444444"/>
              </a:solidFill>
            </a:endParaRPr>
          </a:p>
          <a:p>
            <a:endParaRPr lang="en-US">
              <a:solidFill>
                <a:srgbClr val="444444"/>
              </a:solidFill>
            </a:endParaRPr>
          </a:p>
          <a:p>
            <a:r>
              <a:rPr lang="en-US" dirty="0"/>
              <a:t>The picture in the middle is an example of an apple watch. The </a:t>
            </a:r>
            <a:r>
              <a:rPr lang="en-US" b="1" dirty="0"/>
              <a:t>Apple Watch</a:t>
            </a:r>
            <a:r>
              <a:rPr lang="en-US" dirty="0"/>
              <a:t> is equipped with several safety features that provide peace of mind, particularly in emergency situations. One of the key features is </a:t>
            </a:r>
            <a:r>
              <a:rPr lang="en-US" b="1" dirty="0"/>
              <a:t>Fall Detection</a:t>
            </a:r>
            <a:r>
              <a:rPr lang="en-US" dirty="0"/>
              <a:t>, which automatically detects a hard fall and can notify emergency services if the wearer is unresponsive. The </a:t>
            </a:r>
            <a:r>
              <a:rPr lang="en-US" b="1" dirty="0"/>
              <a:t>Emergency SOS</a:t>
            </a:r>
            <a:r>
              <a:rPr lang="en-US" dirty="0"/>
              <a:t> function allows users to quickly alert emergency contacts and local authorities by pressing and holding the side button. If the wearer is unable to speak, the watch will send an automatic message with location information. In addition, </a:t>
            </a:r>
            <a:r>
              <a:rPr lang="en-US" b="1" dirty="0"/>
              <a:t>Emergency Contacts</a:t>
            </a:r>
            <a:r>
              <a:rPr lang="en-US" dirty="0"/>
              <a:t> are easily accessible, and users can quickly make phone calls through the watch by pressing and holding the side button to trigger the SOS feature or through the </a:t>
            </a:r>
            <a:r>
              <a:rPr lang="en-US" b="1" dirty="0"/>
              <a:t>Phone app</a:t>
            </a:r>
            <a:r>
              <a:rPr lang="en-US" dirty="0"/>
              <a:t>. With </a:t>
            </a:r>
            <a:r>
              <a:rPr lang="en-US" b="1" dirty="0"/>
              <a:t>Cellular models</a:t>
            </a:r>
            <a:r>
              <a:rPr lang="en-US" dirty="0"/>
              <a:t>, the Apple Watch can make calls even if the user’s iPhone isn’t nearby, providing an added layer of independence for users who may be at risk. These features, along with real-time location tracking and integration with other safety apps, ensure that users stay connected and secure, no matter the situation.  In this example, this is my mothers watch where she is easily able to see my picture as well as my father and brother to quickly make calls from her watch.  </a:t>
            </a:r>
            <a:endParaRPr lang="en-US" dirty="0">
              <a:solidFill>
                <a:srgbClr val="000000"/>
              </a:solidFill>
              <a:ea typeface="Calibri"/>
              <a:cs typeface="Calibri"/>
            </a:endParaRPr>
          </a:p>
          <a:p>
            <a:endParaRPr lang="en-US">
              <a:solidFill>
                <a:srgbClr val="444444"/>
              </a:solidFill>
            </a:endParaRPr>
          </a:p>
          <a:p>
            <a:r>
              <a:rPr lang="en-US" dirty="0"/>
              <a:t>The pictures on the right are examples of adding Assistive Access to an </a:t>
            </a:r>
            <a:r>
              <a:rPr lang="en-US" dirty="0" err="1"/>
              <a:t>iphone</a:t>
            </a:r>
            <a:r>
              <a:rPr lang="en-US" dirty="0"/>
              <a:t>. </a:t>
            </a:r>
            <a:r>
              <a:rPr lang="en-US" b="1" dirty="0"/>
              <a:t>Assistive Access</a:t>
            </a:r>
            <a:r>
              <a:rPr lang="en-US" dirty="0"/>
              <a:t> is a powerful feature introduced by Apple to simplify the iPhone interface for users with cognitive disabilities. Designed with input from disability communities, Assistive Access offers a streamlined experience by reducing complexity, decluttering the screen, and focusing on essential functions like </a:t>
            </a:r>
            <a:r>
              <a:rPr lang="en-US" b="1" dirty="0"/>
              <a:t>calls</a:t>
            </a:r>
            <a:r>
              <a:rPr lang="en-US" dirty="0"/>
              <a:t>, </a:t>
            </a:r>
            <a:r>
              <a:rPr lang="en-US" b="1" dirty="0"/>
              <a:t>messages</a:t>
            </a:r>
            <a:r>
              <a:rPr lang="en-US" dirty="0"/>
              <a:t>, </a:t>
            </a:r>
            <a:r>
              <a:rPr lang="en-US" b="1" dirty="0"/>
              <a:t>photos</a:t>
            </a:r>
            <a:r>
              <a:rPr lang="en-US" dirty="0"/>
              <a:t>, </a:t>
            </a:r>
            <a:r>
              <a:rPr lang="en-US" b="1" dirty="0"/>
              <a:t>music</a:t>
            </a:r>
            <a:r>
              <a:rPr lang="en-US" dirty="0"/>
              <a:t>, and </a:t>
            </a:r>
            <a:r>
              <a:rPr lang="en-US" b="1" dirty="0"/>
              <a:t>camera</a:t>
            </a:r>
            <a:r>
              <a:rPr lang="en-US" dirty="0"/>
              <a:t>. It replaces the traditional iOS home screen with large buttons, high-contrast visuals, and easy-to-read text, making navigation more intuitive and less overwhelming. Caregivers or users can customize which apps are visible, how they appear (grid or list view), and limit access to settings for a more focused, supportive experience. Assistive Access empowers individuals with cognitive challenges to use iPhones more independently and confidently—enhancing communication, connection, and autonomy.</a:t>
            </a:r>
            <a:endParaRPr lang="en-US" dirty="0">
              <a:solidFill>
                <a:srgbClr val="444444"/>
              </a:solidFill>
            </a:endParaRPr>
          </a:p>
          <a:p>
            <a:r>
              <a:rPr lang="en-US" dirty="0"/>
              <a:t>What sets Apple apart is its commitment to universal design—creating technology that’s intuitive, empowering, and inclusive for everyone, without needing specialized hardware or expensive add-ons.</a:t>
            </a:r>
            <a:endParaRPr lang="en-US" dirty="0">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a:extLst>
              <a:ext uri="{FF2B5EF4-FFF2-40B4-BE49-F238E27FC236}">
                <a16:creationId xmlns:a16="http://schemas.microsoft.com/office/drawing/2014/main" id="{E841C55D-FE21-EFEF-E980-793BDC37397F}"/>
              </a:ext>
            </a:extLst>
          </p:cNvPr>
          <p:cNvSpPr>
            <a:spLocks noGrp="1"/>
          </p:cNvSpPr>
          <p:nvPr>
            <p:ph type="sldNum" sz="quarter" idx="5"/>
          </p:nvPr>
        </p:nvSpPr>
        <p:spPr/>
        <p:txBody>
          <a:bodyPr/>
          <a:lstStyle/>
          <a:p>
            <a:fld id="{32BF9438-3EEF-4192-9815-F6F44770AEF7}" type="slidenum">
              <a:rPr lang="en-US" smtClean="0"/>
              <a:t>18</a:t>
            </a:fld>
            <a:endParaRPr lang="en-US"/>
          </a:p>
        </p:txBody>
      </p:sp>
    </p:spTree>
    <p:extLst>
      <p:ext uri="{BB962C8B-B14F-4D97-AF65-F5344CB8AC3E}">
        <p14:creationId xmlns:p14="http://schemas.microsoft.com/office/powerpoint/2010/main" val="163849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34A05A-4051-2542-44CA-1B5A29FCB7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3F49EB-6D48-64D3-C5F5-5F8780F0AA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7A3273-60D2-707A-CA15-F751CDBF7AB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34823C0-8B2A-9FA5-3A77-28073FFEC738}"/>
              </a:ext>
            </a:extLst>
          </p:cNvPr>
          <p:cNvSpPr>
            <a:spLocks noGrp="1"/>
          </p:cNvSpPr>
          <p:nvPr>
            <p:ph type="sldNum" sz="quarter" idx="5"/>
          </p:nvPr>
        </p:nvSpPr>
        <p:spPr/>
        <p:txBody>
          <a:bodyPr/>
          <a:lstStyle/>
          <a:p>
            <a:fld id="{32BF9438-3EEF-4192-9815-F6F44770AEF7}" type="slidenum">
              <a:rPr lang="en-US" smtClean="0"/>
              <a:t>19</a:t>
            </a:fld>
            <a:endParaRPr lang="en-US"/>
          </a:p>
        </p:txBody>
      </p:sp>
    </p:spTree>
    <p:extLst>
      <p:ext uri="{BB962C8B-B14F-4D97-AF65-F5344CB8AC3E}">
        <p14:creationId xmlns:p14="http://schemas.microsoft.com/office/powerpoint/2010/main" val="575201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78D83-726B-0B56-CF99-2EA021F7E1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20D2D1-0CBB-2932-6BD4-3F388A2FBF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6CB9BC-77C4-BADB-79CC-304EE7A70C9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5D30525-5B1B-2FF4-EDA4-63D2580A53D1}"/>
              </a:ext>
            </a:extLst>
          </p:cNvPr>
          <p:cNvSpPr>
            <a:spLocks noGrp="1"/>
          </p:cNvSpPr>
          <p:nvPr>
            <p:ph type="sldNum" sz="quarter" idx="5"/>
          </p:nvPr>
        </p:nvSpPr>
        <p:spPr/>
        <p:txBody>
          <a:bodyPr/>
          <a:lstStyle/>
          <a:p>
            <a:fld id="{32BF9438-3EEF-4192-9815-F6F44770AEF7}" type="slidenum">
              <a:rPr lang="en-US" smtClean="0"/>
              <a:t>20</a:t>
            </a:fld>
            <a:endParaRPr lang="en-US"/>
          </a:p>
        </p:txBody>
      </p:sp>
    </p:spTree>
    <p:extLst>
      <p:ext uri="{BB962C8B-B14F-4D97-AF65-F5344CB8AC3E}">
        <p14:creationId xmlns:p14="http://schemas.microsoft.com/office/powerpoint/2010/main" val="2931255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dive into the main topic, I want to introduce myself—and this is where technology already starts to play a role. The headshot you're looking at wasn’t taken in a studio or by a photographer—it was created by artificial intelligence. It’s a small but meaningful example of how assistive technologies can support creativity, accessibility, and self-presentation. For someone who might not have easy access to professional photography, tools like these are incredibly empowering. And that's exactly what today’s talk is about: technology that assists, enhances, and includes all people. Its not perfect, I have brown eyes in the picture and green eyes in real life but I was able to take 6 selfies on my cellphone during lunch and an hour later I had 30 "headshots" to chose from. </a:t>
            </a:r>
            <a:endParaRPr lang="en-US">
              <a:solidFill>
                <a:srgbClr val="444444"/>
              </a:solidFill>
            </a:endParaRPr>
          </a:p>
          <a:p>
            <a:endParaRPr lang="en-US">
              <a:solidFill>
                <a:srgbClr val="444444"/>
              </a:solidFill>
            </a:endParaRPr>
          </a:p>
          <a:p>
            <a:r>
              <a:rPr lang="en-US"/>
              <a:t>I'm an </a:t>
            </a:r>
            <a:r>
              <a:rPr lang="en-US" b="1"/>
              <a:t>Occupational Therapist with 20 years of experience</a:t>
            </a:r>
            <a:r>
              <a:rPr lang="en-US"/>
              <a:t>, and I currently work at </a:t>
            </a:r>
            <a:r>
              <a:rPr lang="en-US" b="1"/>
              <a:t>Carolinas Rehabilitation Main in Charlotte</a:t>
            </a:r>
            <a:r>
              <a:rPr lang="en-US"/>
              <a:t> as part of the </a:t>
            </a:r>
            <a:r>
              <a:rPr lang="en-US" b="1"/>
              <a:t>Brain Injury team</a:t>
            </a:r>
            <a:r>
              <a:rPr lang="en-US"/>
              <a:t>. I'm also a </a:t>
            </a:r>
            <a:r>
              <a:rPr lang="en-US" b="1"/>
              <a:t>Certified Assistive Technology Professional</a:t>
            </a:r>
            <a:r>
              <a:rPr lang="en-US"/>
              <a:t>, a </a:t>
            </a:r>
            <a:r>
              <a:rPr lang="en-US" b="1"/>
              <a:t>Certified Brain Injury Specialist</a:t>
            </a:r>
            <a:r>
              <a:rPr lang="en-US"/>
              <a:t>, and a </a:t>
            </a:r>
            <a:r>
              <a:rPr lang="en-US" b="1"/>
              <a:t>Certified Stroke Rehabilitation Specialist</a:t>
            </a:r>
            <a:r>
              <a:rPr lang="en-US"/>
              <a:t>.</a:t>
            </a:r>
            <a:endParaRPr lang="en-US">
              <a:solidFill>
                <a:srgbClr val="444444"/>
              </a:solidFill>
            </a:endParaRPr>
          </a:p>
          <a:p>
            <a:endParaRPr lang="en-US">
              <a:solidFill>
                <a:srgbClr val="444444"/>
              </a:solidFill>
            </a:endParaRPr>
          </a:p>
          <a:p>
            <a:r>
              <a:rPr lang="en-US"/>
              <a:t>While being at this conference, I have been reflecting on how I got here. My oldest brother, Brent, had brain cancer when he was 4 which left him with significant cognitive difficulties. I remember from a young age being the person that connected to him. I was lucky enough to be that person until he passed in 2004. Now, I'm a secondary caregiver to my mother who is battling </a:t>
            </a:r>
            <a:r>
              <a:rPr lang="en-US" err="1"/>
              <a:t>Alzheimers</a:t>
            </a:r>
            <a:r>
              <a:rPr lang="en-US"/>
              <a:t>. So, this isn't just my occupation, its my life. </a:t>
            </a:r>
            <a:endParaRPr lang="en-US">
              <a:solidFill>
                <a:srgbClr val="444444"/>
              </a:solidFill>
            </a:endParaRPr>
          </a:p>
          <a:p>
            <a:endParaRPr lang="en-US">
              <a:solidFill>
                <a:srgbClr val="444444"/>
              </a:solidFill>
            </a:endParaRPr>
          </a:p>
          <a:p>
            <a:r>
              <a:rPr lang="en-US"/>
              <a:t>My work focuses on helping people regain independence after life-changing events like strokes or traumatic brain injuries. Over the years, I’ve seen how the right technology—when it’s accessible and thoughtfully applied—can truly change lives. That’s why I’m passionate about sharing tools and devices that are not only effective but also available to the public. Today, I’ll be showing you real-world examples of assistive technologies that empower people to live more independently, more confidently, and more fully.</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2</a:t>
            </a:fld>
            <a:endParaRPr lang="en-US"/>
          </a:p>
        </p:txBody>
      </p:sp>
    </p:spTree>
    <p:extLst>
      <p:ext uri="{BB962C8B-B14F-4D97-AF65-F5344CB8AC3E}">
        <p14:creationId xmlns:p14="http://schemas.microsoft.com/office/powerpoint/2010/main" val="12446300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AC2F07-6B1A-AC80-49CD-41B8C43E1B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388806-D20A-2832-7137-8FC73E0006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AE0527-0F74-6194-527F-6EFEBA579A2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DF39DB0-F407-680C-7C31-6B6CB81E1373}"/>
              </a:ext>
            </a:extLst>
          </p:cNvPr>
          <p:cNvSpPr>
            <a:spLocks noGrp="1"/>
          </p:cNvSpPr>
          <p:nvPr>
            <p:ph type="sldNum" sz="quarter" idx="5"/>
          </p:nvPr>
        </p:nvSpPr>
        <p:spPr/>
        <p:txBody>
          <a:bodyPr/>
          <a:lstStyle/>
          <a:p>
            <a:fld id="{32BF9438-3EEF-4192-9815-F6F44770AEF7}" type="slidenum">
              <a:rPr lang="en-US" smtClean="0"/>
              <a:t>21</a:t>
            </a:fld>
            <a:endParaRPr lang="en-US"/>
          </a:p>
        </p:txBody>
      </p:sp>
    </p:spTree>
    <p:extLst>
      <p:ext uri="{BB962C8B-B14F-4D97-AF65-F5344CB8AC3E}">
        <p14:creationId xmlns:p14="http://schemas.microsoft.com/office/powerpoint/2010/main" val="1483630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37DB62-A6AE-E66B-C693-C9F0CA03BC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42C000-3CF3-AD00-E3B5-D13B5099AE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581805-9CEA-C83C-105F-BC7CD519826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87C644E-67BA-7CC8-689A-4F07C49717FF}"/>
              </a:ext>
            </a:extLst>
          </p:cNvPr>
          <p:cNvSpPr>
            <a:spLocks noGrp="1"/>
          </p:cNvSpPr>
          <p:nvPr>
            <p:ph type="sldNum" sz="quarter" idx="5"/>
          </p:nvPr>
        </p:nvSpPr>
        <p:spPr/>
        <p:txBody>
          <a:bodyPr/>
          <a:lstStyle/>
          <a:p>
            <a:fld id="{32BF9438-3EEF-4192-9815-F6F44770AEF7}" type="slidenum">
              <a:rPr lang="en-US" smtClean="0"/>
              <a:t>22</a:t>
            </a:fld>
            <a:endParaRPr lang="en-US"/>
          </a:p>
        </p:txBody>
      </p:sp>
    </p:spTree>
    <p:extLst>
      <p:ext uri="{BB962C8B-B14F-4D97-AF65-F5344CB8AC3E}">
        <p14:creationId xmlns:p14="http://schemas.microsoft.com/office/powerpoint/2010/main" val="3265143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today’s presentation, we’re going to start by identifying assistive technology that’s readily available in the community—things you can find online, in stores, or through local programs. Then, we’ll look at how this technology can be used in real-life home and community settings to support daily tasks, communication, mobility, and safety. We’ll also review the key benefits of assistive technology, especially how it can enhance independence and improve overall quality of life. And finally, we’ll talk about different ways to access these tools—whether through commercial vendors, support programs, or professional services—so you know where to go when you or someone you’re working with needs support.</a:t>
            </a:r>
          </a:p>
        </p:txBody>
      </p:sp>
      <p:sp>
        <p:nvSpPr>
          <p:cNvPr id="4" name="Slide Number Placeholder 3"/>
          <p:cNvSpPr>
            <a:spLocks noGrp="1"/>
          </p:cNvSpPr>
          <p:nvPr>
            <p:ph type="sldNum" sz="quarter" idx="5"/>
          </p:nvPr>
        </p:nvSpPr>
        <p:spPr/>
        <p:txBody>
          <a:bodyPr/>
          <a:lstStyle/>
          <a:p>
            <a:fld id="{32BF9438-3EEF-4192-9815-F6F44770AEF7}" type="slidenum">
              <a:rPr lang="en-US" smtClean="0"/>
              <a:t>3</a:t>
            </a:fld>
            <a:endParaRPr lang="en-US"/>
          </a:p>
        </p:txBody>
      </p:sp>
    </p:spTree>
    <p:extLst>
      <p:ext uri="{BB962C8B-B14F-4D97-AF65-F5344CB8AC3E}">
        <p14:creationId xmlns:p14="http://schemas.microsoft.com/office/powerpoint/2010/main" val="1375002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So let’s start with a foundational question: what is assistive technology or AT?</a:t>
            </a:r>
            <a:endParaRPr lang="en-US">
              <a:solidFill>
                <a:srgbClr val="444444"/>
              </a:solidFill>
            </a:endParaRPr>
          </a:p>
          <a:p>
            <a:r>
              <a:rPr lang="en-US"/>
              <a:t>At its core, assistive technology is an intervention. It’s not just about gadgets or devices—it’s about improving a person’s performance, enabling their participation, or helping them maintain the things that give their life meaning.</a:t>
            </a:r>
            <a:endParaRPr lang="en-US">
              <a:solidFill>
                <a:srgbClr val="444444"/>
              </a:solidFill>
            </a:endParaRPr>
          </a:p>
          <a:p>
            <a:r>
              <a:rPr lang="en-US"/>
              <a:t>And it spans a wide range. It could be something as simple as a Velcro fastener that allows someone to dress independently, or something as advanced as a speech-generating device or custom software that enables someone to work, communicate, or learn. Also, assistive technology becomes built in to our daily livings. Think about curb cutouts and Automatic door opens- originally for </a:t>
            </a:r>
            <a:r>
              <a:rPr lang="en-US" err="1"/>
              <a:t>wc</a:t>
            </a:r>
            <a:r>
              <a:rPr lang="en-US"/>
              <a:t> users but now widely used by all people such as parents with strollers, kids on bikes. Also , I remember my guidance counselor in elementary school had a limb loss. She spoke about when she had her first baby she wasn't able to pin the cloth diaper with her prosthetic and would tape the sides. Fastforward, diapers now come with taped closures (she always joked she should have patented it and would have been rich now).</a:t>
            </a:r>
            <a:endParaRPr lang="en-US">
              <a:solidFill>
                <a:srgbClr val="444444"/>
              </a:solidFill>
            </a:endParaRPr>
          </a:p>
          <a:p>
            <a:r>
              <a:rPr lang="en-US"/>
              <a:t>What’s powerful about assistive technology is that it bridges the gap—it connects what someone wants or needs to do with what they’re currently able to do. It’s a bridge between aspiration and action.</a:t>
            </a:r>
            <a:endParaRPr lang="en-US">
              <a:solidFill>
                <a:srgbClr val="444444"/>
              </a:solidFill>
            </a:endParaRPr>
          </a:p>
          <a:p>
            <a:r>
              <a:rPr lang="en-US"/>
              <a:t>But it’s also important to remember that the technology is only as effective as the person’s ability to use it. If a tool is too complex, too expensive, or poorly matched to the user’s needs, it doesn’t serve its purpose. So successful assistive tech is as much about the human as it is about the hardware.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4</a:t>
            </a:fld>
            <a:endParaRPr lang="en-US"/>
          </a:p>
        </p:txBody>
      </p:sp>
    </p:spTree>
    <p:extLst>
      <p:ext uri="{BB962C8B-B14F-4D97-AF65-F5344CB8AC3E}">
        <p14:creationId xmlns:p14="http://schemas.microsoft.com/office/powerpoint/2010/main" val="199377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One of the most powerful things about assistive technology is its ability to support real-life goals—things that matter deeply to the people using it.</a:t>
            </a:r>
            <a:endParaRPr lang="en-US">
              <a:solidFill>
                <a:srgbClr val="444444"/>
              </a:solidFill>
            </a:endParaRPr>
          </a:p>
          <a:p>
            <a:r>
              <a:rPr lang="en-US"/>
              <a:t>First and foremost, AT promotes </a:t>
            </a:r>
            <a:r>
              <a:rPr lang="en-US" b="1"/>
              <a:t>independence</a:t>
            </a:r>
            <a:r>
              <a:rPr lang="en-US"/>
              <a:t>. Whether it’s a mobility aid, a communication device, or a simple kitchen tool, the right technology can reduce reliance on caregivers and empower people to manage daily tasks on their own terms.</a:t>
            </a:r>
            <a:endParaRPr lang="en-US">
              <a:solidFill>
                <a:srgbClr val="444444"/>
              </a:solidFill>
            </a:endParaRPr>
          </a:p>
          <a:p>
            <a:r>
              <a:rPr lang="en-US"/>
              <a:t>It also improves </a:t>
            </a:r>
            <a:r>
              <a:rPr lang="en-US" b="1"/>
              <a:t>functional outcomes</a:t>
            </a:r>
            <a:r>
              <a:rPr lang="en-US"/>
              <a:t>. That might mean better performance in school or work, smoother participation in daily routines, or more successful social engagement. The tech doesn’t do the task </a:t>
            </a:r>
            <a:r>
              <a:rPr lang="en-US" i="1"/>
              <a:t>for</a:t>
            </a:r>
            <a:r>
              <a:rPr lang="en-US"/>
              <a:t> the person—it helps them do it </a:t>
            </a:r>
            <a:r>
              <a:rPr lang="en-US" i="1"/>
              <a:t>themselves</a:t>
            </a:r>
            <a:r>
              <a:rPr lang="en-US"/>
              <a:t>, more effectively.</a:t>
            </a:r>
            <a:endParaRPr lang="en-US">
              <a:solidFill>
                <a:srgbClr val="444444"/>
              </a:solidFill>
            </a:endParaRPr>
          </a:p>
          <a:p>
            <a:r>
              <a:rPr lang="en-US"/>
              <a:t>And let’s not forget about </a:t>
            </a:r>
            <a:r>
              <a:rPr lang="en-US" b="1"/>
              <a:t>safety</a:t>
            </a:r>
            <a:r>
              <a:rPr lang="en-US"/>
              <a:t>, both at home and in the community. From fall detection devices to medication reminders to adaptive driving aids, AT helps prevent accidents and enables people to navigate their environments with more confidence.</a:t>
            </a:r>
            <a:endParaRPr lang="en-US">
              <a:solidFill>
                <a:srgbClr val="444444"/>
              </a:solidFill>
            </a:endParaRPr>
          </a:p>
          <a:p>
            <a:r>
              <a:rPr lang="en-US"/>
              <a:t>Ultimately, assistive technology isn’t about replacing human support—it’s about enhancing capability, building confidence, and increasing quality of life</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5</a:t>
            </a:fld>
            <a:endParaRPr lang="en-US"/>
          </a:p>
        </p:txBody>
      </p:sp>
    </p:spTree>
    <p:extLst>
      <p:ext uri="{BB962C8B-B14F-4D97-AF65-F5344CB8AC3E}">
        <p14:creationId xmlns:p14="http://schemas.microsoft.com/office/powerpoint/2010/main" val="40302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To better understand how we can make the most of commercially available technology, it helps to use a framework like the HAAT model—the Human Activity Assistive Technology model.</a:t>
            </a:r>
            <a:endParaRPr lang="en-US">
              <a:solidFill>
                <a:srgbClr val="444444"/>
              </a:solidFill>
            </a:endParaRPr>
          </a:p>
          <a:p>
            <a:r>
              <a:rPr lang="en-US"/>
              <a:t>This model reminds us that assistive technology doesn’t exist in isolation. It's part of a bigger picture, where a </a:t>
            </a:r>
            <a:r>
              <a:rPr lang="en-US" b="1"/>
              <a:t>human</a:t>
            </a:r>
            <a:r>
              <a:rPr lang="en-US"/>
              <a:t> is trying to complete an </a:t>
            </a:r>
            <a:r>
              <a:rPr lang="en-US" b="1"/>
              <a:t>activity</a:t>
            </a:r>
            <a:r>
              <a:rPr lang="en-US"/>
              <a:t>, within a specific </a:t>
            </a:r>
            <a:r>
              <a:rPr lang="en-US" b="1"/>
              <a:t>context</a:t>
            </a:r>
            <a:r>
              <a:rPr lang="en-US"/>
              <a:t>, using a piece of </a:t>
            </a:r>
            <a:r>
              <a:rPr lang="en-US" b="1"/>
              <a:t>technology</a:t>
            </a:r>
            <a:r>
              <a:rPr lang="en-US"/>
              <a:t>.</a:t>
            </a:r>
            <a:endParaRPr lang="en-US">
              <a:solidFill>
                <a:srgbClr val="444444"/>
              </a:solidFill>
            </a:endParaRPr>
          </a:p>
          <a:p>
            <a:r>
              <a:rPr lang="en-US"/>
              <a:t>With commercially available tools—like smart speakers, tablets, or wearable devices—it becomes especially important to consider all the elements of the HAAT model.</a:t>
            </a:r>
            <a:endParaRPr lang="en-US">
              <a:solidFill>
                <a:srgbClr val="444444"/>
              </a:solidFill>
            </a:endParaRPr>
          </a:p>
          <a:p>
            <a:r>
              <a:rPr lang="en-US"/>
              <a:t>For example, the same device might work great for one person at home, but not be practical for someone else in a busy work environment. The user’s abilities, the task they’re trying to do, and the setting all affect whether the technology is actually helpful.</a:t>
            </a:r>
            <a:endParaRPr lang="en-US">
              <a:solidFill>
                <a:srgbClr val="444444"/>
              </a:solidFill>
            </a:endParaRPr>
          </a:p>
          <a:p>
            <a:r>
              <a:rPr lang="en-US"/>
              <a:t>This is where involving a professional—like an occupational therapist, assistive tech specialist, or rehab engineer—can make a big difference. They can help assess the fit between the person and the tool, make necessary adaptations, and provide training or support so that the technology is actually used </a:t>
            </a:r>
            <a:r>
              <a:rPr lang="en-US" i="1"/>
              <a:t>effectively</a:t>
            </a:r>
            <a:r>
              <a:rPr lang="en-US"/>
              <a:t>. </a:t>
            </a:r>
            <a:endParaRPr lang="en-US">
              <a:solidFill>
                <a:srgbClr val="444444"/>
              </a:solidFill>
            </a:endParaRPr>
          </a:p>
          <a:p>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6</a:t>
            </a:fld>
            <a:endParaRPr lang="en-US"/>
          </a:p>
        </p:txBody>
      </p:sp>
    </p:spTree>
    <p:extLst>
      <p:ext uri="{BB962C8B-B14F-4D97-AF65-F5344CB8AC3E}">
        <p14:creationId xmlns:p14="http://schemas.microsoft.com/office/powerpoint/2010/main" val="36892660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So let’s start with a foundational question: what is assistive technology or AT?</a:t>
            </a:r>
            <a:endParaRPr lang="en-US">
              <a:solidFill>
                <a:srgbClr val="444444"/>
              </a:solidFill>
            </a:endParaRPr>
          </a:p>
          <a:p>
            <a:r>
              <a:rPr lang="en-US"/>
              <a:t>At its core, assistive technology is an intervention. It’s not just about gadgets or devices—it’s about improving a person’s performance, enabling their participation, or helping them maintain the things that give their life meaning.</a:t>
            </a:r>
            <a:endParaRPr lang="en-US">
              <a:solidFill>
                <a:srgbClr val="444444"/>
              </a:solidFill>
            </a:endParaRPr>
          </a:p>
          <a:p>
            <a:r>
              <a:rPr lang="en-US"/>
              <a:t>And it spans a wide range. It could be something as simple as a Velcro fastener that allows someone to dress independently, or something as advanced as a speech-generating device or custom software that enables someone to work, communicate, or learn. Also, assistive technology becomes built in to our daily livings. Think about curb cutouts and Automatic door opens- originally for </a:t>
            </a:r>
            <a:r>
              <a:rPr lang="en-US" err="1"/>
              <a:t>wc</a:t>
            </a:r>
            <a:r>
              <a:rPr lang="en-US"/>
              <a:t> users but now widely used by all people such as parents with strollers, kids on bikes. Also , I remember my guidance counselor in elementary school had a limb loss. She spoke about when she had her first baby she wasn't able to pin the cloth diaper with her prosthetic and would tape the sides. Fastforward, diapers now come with taped closures (she always joked she should have patented it and would have been rich now).</a:t>
            </a:r>
            <a:endParaRPr lang="en-US">
              <a:solidFill>
                <a:srgbClr val="444444"/>
              </a:solidFill>
            </a:endParaRPr>
          </a:p>
          <a:p>
            <a:r>
              <a:rPr lang="en-US"/>
              <a:t>What’s powerful about assistive technology is that it bridges the gap—it connects what someone wants or needs to do with what they’re currently able to do. It’s a bridge between aspiration and action.</a:t>
            </a:r>
            <a:endParaRPr lang="en-US">
              <a:solidFill>
                <a:srgbClr val="444444"/>
              </a:solidFill>
            </a:endParaRPr>
          </a:p>
          <a:p>
            <a:r>
              <a:rPr lang="en-US"/>
              <a:t>But it’s also important to remember that the technology is only as effective as the person’s ability to use it. If a tool is too complex, too expensive, or poorly matched to the user’s needs, it doesn’t serve its purpose. So successful assistive tech is as much about the human as it is about the hardware.</a:t>
            </a:r>
          </a:p>
        </p:txBody>
      </p:sp>
      <p:sp>
        <p:nvSpPr>
          <p:cNvPr id="4" name="Slide Number Placeholder 3"/>
          <p:cNvSpPr>
            <a:spLocks noGrp="1"/>
          </p:cNvSpPr>
          <p:nvPr>
            <p:ph type="sldNum" sz="quarter" idx="5"/>
          </p:nvPr>
        </p:nvSpPr>
        <p:spPr/>
        <p:txBody>
          <a:bodyPr/>
          <a:lstStyle/>
          <a:p>
            <a:fld id="{32BF9438-3EEF-4192-9815-F6F44770AEF7}" type="slidenum">
              <a:rPr lang="en-US" smtClean="0"/>
              <a:t>7</a:t>
            </a:fld>
            <a:endParaRPr lang="en-US"/>
          </a:p>
        </p:txBody>
      </p:sp>
    </p:spTree>
    <p:extLst>
      <p:ext uri="{BB962C8B-B14F-4D97-AF65-F5344CB8AC3E}">
        <p14:creationId xmlns:p14="http://schemas.microsoft.com/office/powerpoint/2010/main" val="1182412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This slide gives you a sense of just how wide the world of assistive and smart technology has become—especially when we tap into commercially available tools.</a:t>
            </a:r>
            <a:endParaRPr lang="en-US">
              <a:solidFill>
                <a:srgbClr val="444444"/>
              </a:solidFill>
            </a:endParaRPr>
          </a:p>
          <a:p>
            <a:r>
              <a:rPr lang="en-US"/>
              <a:t>Starting with </a:t>
            </a:r>
            <a:r>
              <a:rPr lang="en-US" b="1"/>
              <a:t>dressing</a:t>
            </a:r>
            <a:r>
              <a:rPr lang="en-US"/>
              <a:t>, we will be going through various examples of adaptive dressing that allow for seamless dressing. More and more popular brands are beginning to make clothing with access in mind. </a:t>
            </a:r>
            <a:endParaRPr lang="en-US">
              <a:solidFill>
                <a:srgbClr val="444444"/>
              </a:solidFill>
            </a:endParaRPr>
          </a:p>
          <a:p>
            <a:r>
              <a:rPr lang="en-US" b="1"/>
              <a:t>Smart medication systems</a:t>
            </a:r>
            <a:r>
              <a:rPr lang="en-US"/>
              <a:t> offer reminders, alerts, and caregiver syncing—helping to manage complex regimens and promote safety.</a:t>
            </a:r>
            <a:endParaRPr lang="en-US">
              <a:solidFill>
                <a:srgbClr val="444444"/>
              </a:solidFill>
            </a:endParaRPr>
          </a:p>
          <a:p>
            <a:r>
              <a:rPr lang="en-US" b="1"/>
              <a:t>Smart assistants</a:t>
            </a:r>
            <a:r>
              <a:rPr lang="en-US"/>
              <a:t> like Alexa or Google Home are incredibly versatile—they can control other devices, answer questions, set routines, and even help individuals with cognitive support needs.</a:t>
            </a:r>
            <a:endParaRPr lang="en-US">
              <a:solidFill>
                <a:srgbClr val="444444"/>
              </a:solidFill>
            </a:endParaRPr>
          </a:p>
          <a:p>
            <a:r>
              <a:rPr lang="en-US" b="1"/>
              <a:t>Smart plugs</a:t>
            </a:r>
            <a:r>
              <a:rPr lang="en-US"/>
              <a:t> and </a:t>
            </a:r>
            <a:r>
              <a:rPr lang="en-US" b="1"/>
              <a:t>smart lights</a:t>
            </a:r>
            <a:r>
              <a:rPr lang="en-US"/>
              <a:t> increase both accessibility and safety, especially for individuals with limited mobility or vision challenges.</a:t>
            </a:r>
            <a:endParaRPr lang="en-US">
              <a:solidFill>
                <a:srgbClr val="444444"/>
              </a:solidFill>
            </a:endParaRPr>
          </a:p>
          <a:p>
            <a:r>
              <a:rPr lang="en-US"/>
              <a:t>In the kitchen, </a:t>
            </a:r>
            <a:r>
              <a:rPr lang="en-US" b="1"/>
              <a:t>smart appliances</a:t>
            </a:r>
            <a:r>
              <a:rPr lang="en-US"/>
              <a:t> can simplify tasks, improve safety, and even walk someone through a recipe step-by-step.</a:t>
            </a:r>
            <a:endParaRPr lang="en-US">
              <a:solidFill>
                <a:srgbClr val="444444"/>
              </a:solidFill>
            </a:endParaRPr>
          </a:p>
          <a:p>
            <a:r>
              <a:rPr lang="en-US"/>
              <a:t>We also see devices like </a:t>
            </a:r>
            <a:r>
              <a:rPr lang="en-US" b="1"/>
              <a:t>automatic door openers</a:t>
            </a:r>
            <a:r>
              <a:rPr lang="en-US"/>
              <a:t>, </a:t>
            </a:r>
            <a:r>
              <a:rPr lang="en-US" b="1"/>
              <a:t>smart thermostats</a:t>
            </a:r>
            <a:r>
              <a:rPr lang="en-US"/>
              <a:t>, and </a:t>
            </a:r>
            <a:r>
              <a:rPr lang="en-US" b="1"/>
              <a:t>motorized window shades</a:t>
            </a:r>
            <a:r>
              <a:rPr lang="en-US"/>
              <a:t>—all of which can be controlled by voice or app to reduce physical strain and improve access to the environment.</a:t>
            </a:r>
            <a:endParaRPr lang="en-US">
              <a:solidFill>
                <a:srgbClr val="444444"/>
              </a:solidFill>
            </a:endParaRPr>
          </a:p>
          <a:p>
            <a:r>
              <a:rPr lang="en-US"/>
              <a:t>Beyond daily living tasks, we’re seeing an expansion into </a:t>
            </a:r>
            <a:r>
              <a:rPr lang="en-US" b="1"/>
              <a:t>adaptive gaming</a:t>
            </a:r>
            <a:r>
              <a:rPr lang="en-US"/>
              <a:t>—which is huge for both recreation and inclusion—and platforms like </a:t>
            </a:r>
            <a:r>
              <a:rPr lang="en-US" b="1"/>
              <a:t>Apple</a:t>
            </a:r>
            <a:r>
              <a:rPr lang="en-US"/>
              <a:t> are increasingly integrating accessibility features right into their devices.</a:t>
            </a:r>
            <a:endParaRPr lang="en-US">
              <a:solidFill>
                <a:srgbClr val="444444"/>
              </a:solidFill>
            </a:endParaRPr>
          </a:p>
          <a:p>
            <a:r>
              <a:rPr lang="en-US"/>
              <a:t>And of course—this is just the start. There are </a:t>
            </a:r>
            <a:r>
              <a:rPr lang="en-US" i="1"/>
              <a:t>so many more</a:t>
            </a:r>
            <a:r>
              <a:rPr lang="en-US"/>
              <a:t> tools out there. The key is not just knowing what exists, but finding the right fit for the person, the activity, and the context—just like we talked about with the HAAT model.</a:t>
            </a:r>
            <a:endParaRPr lang="en-US">
              <a:solidFill>
                <a:srgbClr val="444444"/>
              </a:solidFill>
            </a:endParaRPr>
          </a:p>
          <a:p>
            <a:endParaRPr lang="en-US">
              <a:solidFill>
                <a:srgbClr val="444444"/>
              </a:solidFill>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8</a:t>
            </a:fld>
            <a:endParaRPr lang="en-US"/>
          </a:p>
        </p:txBody>
      </p:sp>
    </p:spTree>
    <p:extLst>
      <p:ext uri="{BB962C8B-B14F-4D97-AF65-F5344CB8AC3E}">
        <p14:creationId xmlns:p14="http://schemas.microsoft.com/office/powerpoint/2010/main" val="2595483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adaptive dressing.</a:t>
            </a:r>
            <a:endParaRPr lang="en-US" dirty="0">
              <a:solidFill>
                <a:srgbClr val="444444"/>
              </a:solidFill>
            </a:endParaRPr>
          </a:p>
          <a:p>
            <a:r>
              <a:rPr lang="en-US" dirty="0"/>
              <a:t>Several well-known clothing brands now offer specialized adaptive clothing designed specifically for individuals with physical disabilities or challenges.</a:t>
            </a:r>
            <a:endParaRPr lang="en-US" dirty="0">
              <a:solidFill>
                <a:srgbClr val="444444"/>
              </a:solidFill>
            </a:endParaRPr>
          </a:p>
          <a:p>
            <a:r>
              <a:rPr lang="en-US" dirty="0"/>
              <a:t>These clothing lines focus on </a:t>
            </a:r>
            <a:r>
              <a:rPr lang="en-US" b="1" dirty="0"/>
              <a:t>ease of use</a:t>
            </a:r>
            <a:r>
              <a:rPr lang="en-US" dirty="0"/>
              <a:t>, making it simpler to put on or take off clothes.</a:t>
            </a:r>
            <a:br>
              <a:rPr lang="en-US" dirty="0">
                <a:cs typeface="+mn-lt"/>
              </a:rPr>
            </a:br>
            <a:r>
              <a:rPr lang="en-US" dirty="0"/>
              <a:t> For example, many pieces feature </a:t>
            </a:r>
            <a:r>
              <a:rPr lang="en-US" b="1" dirty="0"/>
              <a:t>magnetic closures</a:t>
            </a:r>
            <a:r>
              <a:rPr lang="en-US" dirty="0"/>
              <a:t>, </a:t>
            </a:r>
            <a:r>
              <a:rPr lang="en-US" b="1" dirty="0"/>
              <a:t>Velcro</a:t>
            </a:r>
            <a:r>
              <a:rPr lang="en-US" dirty="0"/>
              <a:t>, or </a:t>
            </a:r>
            <a:r>
              <a:rPr lang="en-US" b="1" dirty="0"/>
              <a:t>side openings</a:t>
            </a:r>
            <a:r>
              <a:rPr lang="en-US" dirty="0"/>
              <a:t>—all designed to minimize fine motor challenges and improve independence when dressing.</a:t>
            </a:r>
            <a:endParaRPr lang="en-US" dirty="0">
              <a:solidFill>
                <a:srgbClr val="444444"/>
              </a:solidFill>
            </a:endParaRPr>
          </a:p>
          <a:p>
            <a:r>
              <a:rPr lang="en-US" b="1" dirty="0"/>
              <a:t>Elastic waistbands</a:t>
            </a:r>
            <a:r>
              <a:rPr lang="en-US" dirty="0"/>
              <a:t> are another common feature, replacing zippers or buttons, and making it easier to manage without requiring dexterity.</a:t>
            </a:r>
            <a:endParaRPr lang="en-US" dirty="0">
              <a:solidFill>
                <a:srgbClr val="444444"/>
              </a:solidFill>
            </a:endParaRPr>
          </a:p>
          <a:p>
            <a:r>
              <a:rPr lang="en-US" dirty="0"/>
              <a:t>These innovations not only promote </a:t>
            </a:r>
            <a:r>
              <a:rPr lang="en-US" b="1" dirty="0"/>
              <a:t>independence</a:t>
            </a:r>
            <a:r>
              <a:rPr lang="en-US" dirty="0"/>
              <a:t>, but also offer comfort and style, so people don’t have to compromise on fashion while addressing functional needs.</a:t>
            </a:r>
            <a:endParaRPr lang="en-US" dirty="0">
              <a:solidFill>
                <a:srgbClr val="444444"/>
              </a:solidFill>
            </a:endParaRPr>
          </a:p>
          <a:p>
            <a:r>
              <a:rPr lang="en-US" dirty="0"/>
              <a:t>And it’s not just about accessibility—it’s about </a:t>
            </a:r>
            <a:r>
              <a:rPr lang="en-US" b="1" dirty="0"/>
              <a:t>empowerment</a:t>
            </a:r>
            <a:r>
              <a:rPr lang="en-US" dirty="0"/>
              <a:t>. Being able to dress independently can boost self-esteem and make a huge difference in a person’s daily life.</a:t>
            </a:r>
            <a:endParaRPr lang="en-US" dirty="0">
              <a:solidFill>
                <a:srgbClr val="444444"/>
              </a:solidFill>
            </a:endParaRPr>
          </a:p>
          <a:p>
            <a:endParaRPr lang="en-US" dirty="0">
              <a:solidFill>
                <a:srgbClr val="000000"/>
              </a:solidFill>
              <a:ea typeface="Calibri"/>
              <a:cs typeface="Calibri"/>
            </a:endParaRPr>
          </a:p>
          <a:p>
            <a:r>
              <a:rPr lang="en-US" dirty="0">
                <a:solidFill>
                  <a:srgbClr val="FFFFFF"/>
                </a:solidFill>
              </a:rPr>
              <a:t>Several popular clothing brands offer adaptive dressing options,: Velcro and magnetic closures, side openings, tailoring for wheelchair users and many more</a:t>
            </a:r>
            <a:endParaRPr lang="en-US" dirty="0"/>
          </a:p>
          <a:p>
            <a:endParaRPr lang="en-US">
              <a:solidFill>
                <a:srgbClr val="444444"/>
              </a:solidFill>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9</a:t>
            </a:fld>
            <a:endParaRPr lang="en-US"/>
          </a:p>
        </p:txBody>
      </p:sp>
    </p:spTree>
    <p:extLst>
      <p:ext uri="{BB962C8B-B14F-4D97-AF65-F5344CB8AC3E}">
        <p14:creationId xmlns:p14="http://schemas.microsoft.com/office/powerpoint/2010/main" val="3222384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9960-406F-4187-A0E6-BD19C684039A}"/>
              </a:ext>
            </a:extLst>
          </p:cNvPr>
          <p:cNvSpPr>
            <a:spLocks noGrp="1"/>
          </p:cNvSpPr>
          <p:nvPr>
            <p:ph type="ctrTitle"/>
          </p:nvPr>
        </p:nvSpPr>
        <p:spPr>
          <a:xfrm>
            <a:off x="1249326" y="919716"/>
            <a:ext cx="8504275" cy="3551275"/>
          </a:xfrm>
        </p:spPr>
        <p:txBody>
          <a:bodyPr anchor="b">
            <a:normAutofit/>
          </a:bodyPr>
          <a:lstStyle>
            <a:lvl1pPr algn="l">
              <a:lnSpc>
                <a:spcPct val="100000"/>
              </a:lnSpc>
              <a:defRPr sz="5400"/>
            </a:lvl1pPr>
          </a:lstStyle>
          <a:p>
            <a:r>
              <a:rPr lang="en-US"/>
              <a:t>Click to edit Master title style</a:t>
            </a:r>
          </a:p>
        </p:txBody>
      </p:sp>
      <p:sp>
        <p:nvSpPr>
          <p:cNvPr id="3" name="Subtitle 2">
            <a:extLst>
              <a:ext uri="{FF2B5EF4-FFF2-40B4-BE49-F238E27FC236}">
                <a16:creationId xmlns:a16="http://schemas.microsoft.com/office/drawing/2014/main" id="{A427E7FE-647D-4B2F-BA13-AB3ED4C5CF5A}"/>
              </a:ext>
            </a:extLst>
          </p:cNvPr>
          <p:cNvSpPr>
            <a:spLocks noGrp="1"/>
          </p:cNvSpPr>
          <p:nvPr>
            <p:ph type="subTitle" idx="1"/>
          </p:nvPr>
        </p:nvSpPr>
        <p:spPr>
          <a:xfrm>
            <a:off x="1249326" y="4795284"/>
            <a:ext cx="8504275" cy="1084522"/>
          </a:xfrm>
        </p:spPr>
        <p:txBody>
          <a:bodyPr>
            <a:normAutofit/>
          </a:bodyPr>
          <a:lstStyle>
            <a:lvl1pPr marL="0" indent="0" algn="l">
              <a:lnSpc>
                <a:spcPct val="120000"/>
              </a:lnSpc>
              <a:buNone/>
              <a:defRPr sz="16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5EF785-E0A7-4496-A5BA-49B0156F2628}"/>
              </a:ext>
            </a:extLst>
          </p:cNvPr>
          <p:cNvSpPr>
            <a:spLocks noGrp="1"/>
          </p:cNvSpPr>
          <p:nvPr>
            <p:ph type="dt" sz="half" idx="10"/>
          </p:nvPr>
        </p:nvSpPr>
        <p:spPr>
          <a:xfrm>
            <a:off x="8964706" y="6433202"/>
            <a:ext cx="2426446" cy="367841"/>
          </a:xfrm>
        </p:spPr>
        <p:txBody>
          <a:bodyPr/>
          <a:lstStyle/>
          <a:p>
            <a:endParaRPr lang="en-US"/>
          </a:p>
        </p:txBody>
      </p:sp>
      <p:sp>
        <p:nvSpPr>
          <p:cNvPr id="5" name="Footer Placeholder 4">
            <a:extLst>
              <a:ext uri="{FF2B5EF4-FFF2-40B4-BE49-F238E27FC236}">
                <a16:creationId xmlns:a16="http://schemas.microsoft.com/office/drawing/2014/main" id="{4742C627-38A1-4A14-8822-D8D33751CA30}"/>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2EEBE346-5F34-48CD-8928-DA8567AEDD15}"/>
              </a:ext>
            </a:extLst>
          </p:cNvPr>
          <p:cNvSpPr>
            <a:spLocks noGrp="1"/>
          </p:cNvSpPr>
          <p:nvPr>
            <p:ph type="sldNum" sz="quarter" idx="12"/>
          </p:nvPr>
        </p:nvSpPr>
        <p:spPr>
          <a:xfrm>
            <a:off x="11391152" y="6433203"/>
            <a:ext cx="702781" cy="367842"/>
          </a:xfrm>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51211306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B05F0-2B44-47BC-86B3-58E2C7080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A5B5DA-7628-4AC1-8EAE-5010C2A98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4E7C3-7830-49F3-9F45-4B2F2B4CAC9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845E328-AD12-449C-BE6E-76DF005E8686}"/>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7F0F374F-390D-49D8-A7C8-5BEFA3532345}"/>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50943088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50F530-2925-4F98-89EC-95C2EC4769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A79366-3281-483D-8731-0D01B2B24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ED8B2-BE7F-4417-8A8A-A95C8BB708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01A0D96-671F-4A85-89C6-946624CB1E0B}"/>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585BA434-2E32-4719-B45C-0490D685265D}"/>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186772804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1">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5040DA2-B75D-1B49-51F9-967501F7F67B}"/>
              </a:ext>
            </a:extLst>
          </p:cNvPr>
          <p:cNvSpPr>
            <a:spLocks noGrp="1"/>
          </p:cNvSpPr>
          <p:nvPr>
            <p:ph type="title" hasCustomPrompt="1"/>
          </p:nvPr>
        </p:nvSpPr>
        <p:spPr>
          <a:xfrm>
            <a:off x="994876" y="887638"/>
            <a:ext cx="10202248" cy="5094496"/>
          </a:xfrm>
        </p:spPr>
        <p:txBody>
          <a:bodyPr/>
          <a:lstStyle>
            <a:lvl1pPr algn="ctr">
              <a:defRPr sz="4800">
                <a:solidFill>
                  <a:schemeClr val="bg1"/>
                </a:solidFill>
              </a:defRPr>
            </a:lvl1pPr>
          </a:lstStyle>
          <a:p>
            <a:r>
              <a:rPr lang="en-US"/>
              <a:t>Click to add title</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
        <p:nvSpPr>
          <p:cNvPr id="2" name="Rectangle 1">
            <a:extLst>
              <a:ext uri="{FF2B5EF4-FFF2-40B4-BE49-F238E27FC236}">
                <a16:creationId xmlns:a16="http://schemas.microsoft.com/office/drawing/2014/main" id="{8E93BDAB-CB06-403B-00FD-9D1C2812A298}"/>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6FB1FDB-9C8A-890A-5051-8D49E105FD49}"/>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21">
            <a:extLst>
              <a:ext uri="{FF2B5EF4-FFF2-40B4-BE49-F238E27FC236}">
                <a16:creationId xmlns:a16="http://schemas.microsoft.com/office/drawing/2014/main" id="{46056E81-9CB5-42E9-6689-B711F575C8F2}"/>
              </a:ext>
              <a:ext uri="{C183D7F6-B498-43B3-948B-1728B52AA6E4}">
                <adec:decorative xmlns:adec="http://schemas.microsoft.com/office/drawing/2017/decorative" val="1"/>
              </a:ext>
            </a:extLst>
          </p:cNvPr>
          <p:cNvSpPr/>
          <p:nvPr userDrawn="1"/>
        </p:nvSpPr>
        <p:spPr>
          <a:xfrm flipV="1">
            <a:off x="8981493" y="0"/>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22">
            <a:extLst>
              <a:ext uri="{FF2B5EF4-FFF2-40B4-BE49-F238E27FC236}">
                <a16:creationId xmlns:a16="http://schemas.microsoft.com/office/drawing/2014/main" id="{3D075254-6FC4-6738-BBBE-1BACB99E424A}"/>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709107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About 1">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BA2562-20F9-9DC8-81EB-6ED26B24D7E3}"/>
              </a:ext>
              <a:ext uri="{C183D7F6-B498-43B3-948B-1728B52AA6E4}">
                <adec:decorative xmlns:adec="http://schemas.microsoft.com/office/drawing/2017/decorative" val="1"/>
              </a:ext>
            </a:extLst>
          </p:cNvPr>
          <p:cNvSpPr/>
          <p:nvPr userDrawn="1"/>
        </p:nvSpPr>
        <p:spPr>
          <a:xfrm>
            <a:off x="1" y="5983099"/>
            <a:ext cx="12192000" cy="8739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5">
            <a:extLst>
              <a:ext uri="{FF2B5EF4-FFF2-40B4-BE49-F238E27FC236}">
                <a16:creationId xmlns:a16="http://schemas.microsoft.com/office/drawing/2014/main" id="{369E878B-C75C-98DC-B694-2C40507C4945}"/>
              </a:ext>
              <a:ext uri="{C183D7F6-B498-43B3-948B-1728B52AA6E4}">
                <adec:decorative xmlns:adec="http://schemas.microsoft.com/office/drawing/2017/decorative" val="1"/>
              </a:ext>
            </a:extLst>
          </p:cNvPr>
          <p:cNvSpPr/>
          <p:nvPr userDrawn="1"/>
        </p:nvSpPr>
        <p:spPr>
          <a:xfrm>
            <a:off x="8991644" y="3657675"/>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7">
            <a:extLst>
              <a:ext uri="{FF2B5EF4-FFF2-40B4-BE49-F238E27FC236}">
                <a16:creationId xmlns:a16="http://schemas.microsoft.com/office/drawing/2014/main" id="{DC03A063-67E0-718E-206C-6C807C20026A}"/>
              </a:ext>
              <a:ext uri="{C183D7F6-B498-43B3-948B-1728B52AA6E4}">
                <adec:decorative xmlns:adec="http://schemas.microsoft.com/office/drawing/2017/decorative" val="1"/>
              </a:ext>
            </a:extLst>
          </p:cNvPr>
          <p:cNvSpPr>
            <a:spLocks noChangeAspect="1"/>
          </p:cNvSpPr>
          <p:nvPr userDrawn="1"/>
        </p:nvSpPr>
        <p:spPr>
          <a:xfrm flipH="1" flipV="1">
            <a:off x="0" y="-5"/>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30">
            <a:extLst>
              <a:ext uri="{FF2B5EF4-FFF2-40B4-BE49-F238E27FC236}">
                <a16:creationId xmlns:a16="http://schemas.microsoft.com/office/drawing/2014/main" id="{6D86FEEF-2721-A616-B636-7C6F8B1B5D56}"/>
              </a:ext>
              <a:ext uri="{C183D7F6-B498-43B3-948B-1728B52AA6E4}">
                <adec:decorative xmlns:adec="http://schemas.microsoft.com/office/drawing/2017/decorative" val="1"/>
              </a:ext>
            </a:extLst>
          </p:cNvPr>
          <p:cNvSpPr>
            <a:spLocks noChangeAspect="1"/>
          </p:cNvSpPr>
          <p:nvPr userDrawn="1"/>
        </p:nvSpPr>
        <p:spPr>
          <a:xfrm rot="16200000" flipH="1" flipV="1">
            <a:off x="-433923" y="554625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Title 17">
            <a:extLst>
              <a:ext uri="{FF2B5EF4-FFF2-40B4-BE49-F238E27FC236}">
                <a16:creationId xmlns:a16="http://schemas.microsoft.com/office/drawing/2014/main" id="{4AC20A76-77DC-62F7-C0E5-66C03853B31E}"/>
              </a:ext>
            </a:extLst>
          </p:cNvPr>
          <p:cNvSpPr>
            <a:spLocks noGrp="1"/>
          </p:cNvSpPr>
          <p:nvPr>
            <p:ph type="title" hasCustomPrompt="1"/>
          </p:nvPr>
        </p:nvSpPr>
        <p:spPr>
          <a:xfrm>
            <a:off x="1371599" y="1478396"/>
            <a:ext cx="3710355" cy="3445297"/>
          </a:xfrm>
        </p:spPr>
        <p:txBody>
          <a:bodyPr>
            <a:normAutofit/>
          </a:bodyPr>
          <a:lstStyle>
            <a:lvl1pPr>
              <a:defRPr sz="3600">
                <a:solidFill>
                  <a:schemeClr val="accent2">
                    <a:lumMod val="75000"/>
                  </a:schemeClr>
                </a:solidFill>
              </a:defRPr>
            </a:lvl1pPr>
          </a:lstStyle>
          <a:p>
            <a:r>
              <a:rPr lang="en-US"/>
              <a:t>Click to add title</a:t>
            </a:r>
          </a:p>
        </p:txBody>
      </p:sp>
      <p:sp>
        <p:nvSpPr>
          <p:cNvPr id="20" name="Content Placeholder 19">
            <a:extLst>
              <a:ext uri="{FF2B5EF4-FFF2-40B4-BE49-F238E27FC236}">
                <a16:creationId xmlns:a16="http://schemas.microsoft.com/office/drawing/2014/main" id="{CF99A149-DEF4-9E0F-D0DE-E859DB6CA539}"/>
              </a:ext>
            </a:extLst>
          </p:cNvPr>
          <p:cNvSpPr>
            <a:spLocks noGrp="1"/>
          </p:cNvSpPr>
          <p:nvPr>
            <p:ph sz="quarter" idx="10" hasCustomPrompt="1"/>
          </p:nvPr>
        </p:nvSpPr>
        <p:spPr>
          <a:xfrm>
            <a:off x="5360465" y="1477963"/>
            <a:ext cx="5536135" cy="3446462"/>
          </a:xfrm>
        </p:spPr>
        <p:txBody>
          <a:bodyPr anchor="ctr">
            <a:normAutofit/>
          </a:bodyPr>
          <a:lstStyle>
            <a:lvl1pPr marL="0" indent="0">
              <a:buNone/>
              <a:defRPr sz="180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bg1"/>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505686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Title">
    <p:bg>
      <p:bgPr>
        <a:solidFill>
          <a:schemeClr val="accent2"/>
        </a:solidFill>
        <a:effectLst/>
      </p:bgPr>
    </p:bg>
    <p:spTree>
      <p:nvGrpSpPr>
        <p:cNvPr id="1" name=""/>
        <p:cNvGrpSpPr/>
        <p:nvPr/>
      </p:nvGrpSpPr>
      <p:grpSpPr>
        <a:xfrm>
          <a:off x="0" y="0"/>
          <a:ext cx="0" cy="0"/>
          <a:chOff x="0" y="0"/>
          <a:chExt cx="0" cy="0"/>
        </a:xfrm>
      </p:grpSpPr>
      <p:sp>
        <p:nvSpPr>
          <p:cNvPr id="2" name="Freeform: Shape 9">
            <a:extLst>
              <a:ext uri="{FF2B5EF4-FFF2-40B4-BE49-F238E27FC236}">
                <a16:creationId xmlns:a16="http://schemas.microsoft.com/office/drawing/2014/main" id="{A18D9F31-445F-F144-A393-66C1BDE8083D}"/>
              </a:ext>
              <a:ext uri="{C183D7F6-B498-43B3-948B-1728B52AA6E4}">
                <adec:decorative xmlns:adec="http://schemas.microsoft.com/office/drawing/2017/decorative" val="1"/>
              </a:ext>
            </a:extLst>
          </p:cNvPr>
          <p:cNvSpPr/>
          <p:nvPr userDrawn="1"/>
        </p:nvSpPr>
        <p:spPr>
          <a:xfrm flipV="1">
            <a:off x="4570022" y="3390898"/>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14">
            <a:extLst>
              <a:ext uri="{FF2B5EF4-FFF2-40B4-BE49-F238E27FC236}">
                <a16:creationId xmlns:a16="http://schemas.microsoft.com/office/drawing/2014/main" id="{24F2F994-08EA-D901-82B7-02E175B2FF92}"/>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7">
            <a:extLst>
              <a:ext uri="{FF2B5EF4-FFF2-40B4-BE49-F238E27FC236}">
                <a16:creationId xmlns:a16="http://schemas.microsoft.com/office/drawing/2014/main" id="{863EE949-1BE5-CFA7-69CC-5235FFE07F0F}"/>
              </a:ext>
            </a:extLst>
          </p:cNvPr>
          <p:cNvSpPr>
            <a:spLocks noGrp="1"/>
          </p:cNvSpPr>
          <p:nvPr>
            <p:ph type="title" hasCustomPrompt="1"/>
          </p:nvPr>
        </p:nvSpPr>
        <p:spPr>
          <a:xfrm>
            <a:off x="1371598" y="1415562"/>
            <a:ext cx="5750171" cy="4009292"/>
          </a:xfrm>
        </p:spPr>
        <p:txBody>
          <a:bodyPr>
            <a:normAutofit/>
          </a:bodyPr>
          <a:lstStyle>
            <a:lvl1pPr>
              <a:defRPr sz="3600">
                <a:solidFill>
                  <a:schemeClr val="bg2"/>
                </a:solidFill>
              </a:defRPr>
            </a:lvl1pPr>
          </a:lstStyle>
          <a:p>
            <a:r>
              <a:rPr lang="en-US"/>
              <a:t>Click to add title</a:t>
            </a:r>
          </a:p>
        </p:txBody>
      </p:sp>
      <p:sp>
        <p:nvSpPr>
          <p:cNvPr id="4" name="Picture Placeholder 18">
            <a:extLst>
              <a:ext uri="{FF2B5EF4-FFF2-40B4-BE49-F238E27FC236}">
                <a16:creationId xmlns:a16="http://schemas.microsoft.com/office/drawing/2014/main" id="{A2B2C17F-12DD-A683-5602-F16A1C9647FB}"/>
              </a:ext>
            </a:extLst>
          </p:cNvPr>
          <p:cNvSpPr>
            <a:spLocks noGrp="1"/>
          </p:cNvSpPr>
          <p:nvPr>
            <p:ph type="pic" sz="quarter" idx="13"/>
          </p:nvPr>
        </p:nvSpPr>
        <p:spPr>
          <a:xfrm>
            <a:off x="7877908" y="1"/>
            <a:ext cx="4314092" cy="6858000"/>
          </a:xfrm>
          <a:custGeom>
            <a:avLst/>
            <a:gdLst>
              <a:gd name="connsiteX0" fmla="*/ 3466352 w 4267200"/>
              <a:gd name="connsiteY0" fmla="*/ 0 h 6858000"/>
              <a:gd name="connsiteX1" fmla="*/ 4267200 w 4267200"/>
              <a:gd name="connsiteY1" fmla="*/ 0 h 6858000"/>
              <a:gd name="connsiteX2" fmla="*/ 4267200 w 4267200"/>
              <a:gd name="connsiteY2" fmla="*/ 6858000 h 6858000"/>
              <a:gd name="connsiteX3" fmla="*/ 0 w 4267200"/>
              <a:gd name="connsiteY3" fmla="*/ 6858000 h 6858000"/>
              <a:gd name="connsiteX4" fmla="*/ 0 w 4267200"/>
              <a:gd name="connsiteY4" fmla="*/ 3338980 h 6858000"/>
              <a:gd name="connsiteX5" fmla="*/ 8352 w 4267200"/>
              <a:gd name="connsiteY5" fmla="*/ 3162578 h 6858000"/>
              <a:gd name="connsiteX6" fmla="*/ 3132972 w 4267200"/>
              <a:gd name="connsiteY6" fmla="*/ 18059 h 6858000"/>
              <a:gd name="connsiteX7" fmla="*/ 3466352 w 4267200"/>
              <a:gd name="connsiteY7" fmla="*/ 122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67200" h="6858000">
                <a:moveTo>
                  <a:pt x="3466352" y="0"/>
                </a:moveTo>
                <a:lnTo>
                  <a:pt x="4267200" y="0"/>
                </a:lnTo>
                <a:lnTo>
                  <a:pt x="4267200" y="6858000"/>
                </a:lnTo>
                <a:lnTo>
                  <a:pt x="0" y="6858000"/>
                </a:lnTo>
                <a:lnTo>
                  <a:pt x="0" y="3338980"/>
                </a:lnTo>
                <a:lnTo>
                  <a:pt x="8352" y="3162578"/>
                </a:lnTo>
                <a:cubicBezTo>
                  <a:pt x="166042" y="1505839"/>
                  <a:pt x="1479242" y="186005"/>
                  <a:pt x="3132972" y="18059"/>
                </a:cubicBezTo>
                <a:lnTo>
                  <a:pt x="3466352" y="1225"/>
                </a:lnTo>
                <a:close/>
              </a:path>
            </a:pathLst>
          </a:custGeom>
          <a:solidFill>
            <a:schemeClr val="accent2">
              <a:lumMod val="75000"/>
            </a:schemeClr>
          </a:solidFill>
        </p:spPr>
        <p:txBody>
          <a:bodyPr wrap="square" lIns="1463040" tIns="822960" rIns="1463040" anchor="t" anchorCtr="0">
            <a:noAutofit/>
          </a:bodyPr>
          <a:lstStyle>
            <a:lvl1pPr marL="0" indent="0" algn="ctr">
              <a:buNone/>
              <a:defRPr sz="1600">
                <a:solidFill>
                  <a:schemeClr val="bg2"/>
                </a:solidFill>
              </a:defRPr>
            </a:lvl1pPr>
          </a:lstStyle>
          <a:p>
            <a:r>
              <a:rPr lang="en-US"/>
              <a:t>Click icon to add picture</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639244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Title Content and Image">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179D789-F69C-8306-0C19-DF73E69167C4}"/>
              </a:ext>
            </a:extLst>
          </p:cNvPr>
          <p:cNvSpPr>
            <a:spLocks noGrp="1"/>
          </p:cNvSpPr>
          <p:nvPr>
            <p:ph type="title" hasCustomPrompt="1"/>
          </p:nvPr>
        </p:nvSpPr>
        <p:spPr>
          <a:xfrm>
            <a:off x="5676415" y="360485"/>
            <a:ext cx="5032725" cy="3284203"/>
          </a:xfrm>
        </p:spPr>
        <p:txBody>
          <a:bodyPr anchor="b">
            <a:normAutofit/>
          </a:bodyPr>
          <a:lstStyle>
            <a:lvl1pPr>
              <a:defRPr sz="3600">
                <a:solidFill>
                  <a:schemeClr val="bg2"/>
                </a:solidFill>
              </a:defRPr>
            </a:lvl1pPr>
          </a:lstStyle>
          <a:p>
            <a:r>
              <a:rPr lang="en-US"/>
              <a:t>Click to add title</a:t>
            </a:r>
          </a:p>
        </p:txBody>
      </p:sp>
      <p:sp>
        <p:nvSpPr>
          <p:cNvPr id="2" name="Picture Placeholder 1">
            <a:extLst>
              <a:ext uri="{FF2B5EF4-FFF2-40B4-BE49-F238E27FC236}">
                <a16:creationId xmlns:a16="http://schemas.microsoft.com/office/drawing/2014/main" id="{A2003524-9DE3-1117-2E91-80A1CB96DE3E}"/>
              </a:ext>
            </a:extLst>
          </p:cNvPr>
          <p:cNvSpPr>
            <a:spLocks noGrp="1"/>
          </p:cNvSpPr>
          <p:nvPr>
            <p:ph type="pic" sz="quarter" idx="11"/>
          </p:nvPr>
        </p:nvSpPr>
        <p:spPr>
          <a:xfrm>
            <a:off x="0" y="0"/>
            <a:ext cx="4308475" cy="6858000"/>
          </a:xfrm>
          <a:custGeom>
            <a:avLst/>
            <a:gdLst>
              <a:gd name="connsiteX0" fmla="*/ 0 w 4308475"/>
              <a:gd name="connsiteY0" fmla="*/ 0 h 6858000"/>
              <a:gd name="connsiteX1" fmla="*/ 4308475 w 4308475"/>
              <a:gd name="connsiteY1" fmla="*/ 0 h 6858000"/>
              <a:gd name="connsiteX2" fmla="*/ 4308475 w 4308475"/>
              <a:gd name="connsiteY2" fmla="*/ 3390898 h 6858000"/>
              <a:gd name="connsiteX3" fmla="*/ 4307536 w 4308475"/>
              <a:gd name="connsiteY3" fmla="*/ 3390898 h 6858000"/>
              <a:gd name="connsiteX4" fmla="*/ 4290702 w 4308475"/>
              <a:gd name="connsiteY4" fmla="*/ 3724279 h 6858000"/>
              <a:gd name="connsiteX5" fmla="*/ 1146183 w 4308475"/>
              <a:gd name="connsiteY5" fmla="*/ 6848898 h 6858000"/>
              <a:gd name="connsiteX6" fmla="*/ 953984 w 4308475"/>
              <a:gd name="connsiteY6" fmla="*/ 6857998 h 6858000"/>
              <a:gd name="connsiteX7" fmla="*/ 4308475 w 4308475"/>
              <a:gd name="connsiteY7" fmla="*/ 6857998 h 6858000"/>
              <a:gd name="connsiteX8" fmla="*/ 4308475 w 4308475"/>
              <a:gd name="connsiteY8" fmla="*/ 6858000 h 6858000"/>
              <a:gd name="connsiteX9" fmla="*/ 0 w 4308475"/>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8475" h="6858000">
                <a:moveTo>
                  <a:pt x="0" y="0"/>
                </a:moveTo>
                <a:lnTo>
                  <a:pt x="4308475" y="0"/>
                </a:lnTo>
                <a:lnTo>
                  <a:pt x="4308475" y="3390898"/>
                </a:lnTo>
                <a:lnTo>
                  <a:pt x="4307536" y="3390898"/>
                </a:lnTo>
                <a:lnTo>
                  <a:pt x="4290702" y="3724279"/>
                </a:lnTo>
                <a:cubicBezTo>
                  <a:pt x="4122756" y="5378008"/>
                  <a:pt x="2802922" y="6691208"/>
                  <a:pt x="1146183" y="6848898"/>
                </a:cubicBezTo>
                <a:lnTo>
                  <a:pt x="953984" y="6857998"/>
                </a:lnTo>
                <a:lnTo>
                  <a:pt x="4308475" y="6857998"/>
                </a:lnTo>
                <a:lnTo>
                  <a:pt x="4308475" y="6858000"/>
                </a:lnTo>
                <a:lnTo>
                  <a:pt x="0" y="6858000"/>
                </a:lnTo>
                <a:close/>
              </a:path>
            </a:pathLst>
          </a:custGeom>
        </p:spPr>
        <p:txBody>
          <a:bodyPr wrap="square">
            <a:noAutofit/>
          </a:bodyPr>
          <a:lstStyle>
            <a:lvl1pPr marL="0" indent="0" algn="ctr">
              <a:buNone/>
              <a:defRPr>
                <a:solidFill>
                  <a:schemeClr val="bg2"/>
                </a:solidFill>
              </a:defRPr>
            </a:lvl1pPr>
          </a:lstStyle>
          <a:p>
            <a:r>
              <a:rPr lang="en-US"/>
              <a:t>Click icon to add picture</a:t>
            </a:r>
          </a:p>
        </p:txBody>
      </p:sp>
      <p:sp>
        <p:nvSpPr>
          <p:cNvPr id="10" name="Content Placeholder 9">
            <a:extLst>
              <a:ext uri="{FF2B5EF4-FFF2-40B4-BE49-F238E27FC236}">
                <a16:creationId xmlns:a16="http://schemas.microsoft.com/office/drawing/2014/main" id="{FE5C55B8-DD4C-A859-38F5-CC8FE0920B85}"/>
              </a:ext>
            </a:extLst>
          </p:cNvPr>
          <p:cNvSpPr>
            <a:spLocks noGrp="1"/>
          </p:cNvSpPr>
          <p:nvPr>
            <p:ph sz="quarter" idx="10" hasCustomPrompt="1"/>
          </p:nvPr>
        </p:nvSpPr>
        <p:spPr>
          <a:xfrm>
            <a:off x="5676306" y="3846391"/>
            <a:ext cx="5032725" cy="2136710"/>
          </a:xfrm>
        </p:spPr>
        <p:txBody>
          <a:bodyPr>
            <a:normAutofit/>
          </a:bodyPr>
          <a:lstStyle>
            <a:lvl1pPr marL="0" indent="0">
              <a:buNone/>
              <a:defRPr sz="1800">
                <a:solidFill>
                  <a:schemeClr val="bg2"/>
                </a:solidFill>
              </a:defRPr>
            </a:lvl1pPr>
            <a:lvl2pPr marL="457200" indent="0">
              <a:buNone/>
              <a:defRPr sz="1600">
                <a:solidFill>
                  <a:schemeClr val="bg2"/>
                </a:solidFill>
              </a:defRPr>
            </a:lvl2pPr>
            <a:lvl3pPr marL="914400" indent="0">
              <a:buNone/>
              <a:defRPr sz="1400">
                <a:solidFill>
                  <a:schemeClr val="bg2"/>
                </a:solidFill>
              </a:defRPr>
            </a:lvl3pPr>
            <a:lvl4pPr marL="1371600" indent="0">
              <a:buNone/>
              <a:defRPr sz="1200">
                <a:solidFill>
                  <a:schemeClr val="bg2"/>
                </a:solidFill>
              </a:defRPr>
            </a:lvl4pPr>
            <a:lvl5pPr marL="1828800" indent="0">
              <a:buNone/>
              <a:defRPr sz="1200">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
        <p:nvSpPr>
          <p:cNvPr id="7" name="Freeform: Shape 9">
            <a:extLst>
              <a:ext uri="{FF2B5EF4-FFF2-40B4-BE49-F238E27FC236}">
                <a16:creationId xmlns:a16="http://schemas.microsoft.com/office/drawing/2014/main" id="{6DC123BA-30A1-50DE-FC24-33C67A8FA78E}"/>
              </a:ext>
              <a:ext uri="{C183D7F6-B498-43B3-948B-1728B52AA6E4}">
                <adec:decorative xmlns:adec="http://schemas.microsoft.com/office/drawing/2017/decorative" val="1"/>
              </a:ext>
            </a:extLst>
          </p:cNvPr>
          <p:cNvSpPr/>
          <p:nvPr userDrawn="1"/>
        </p:nvSpPr>
        <p:spPr>
          <a:xfrm flipH="1" flipV="1">
            <a:off x="4308762" y="3390898"/>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18047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610C35C-5361-BD30-EB79-01BD72158B57}"/>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26">
            <a:extLst>
              <a:ext uri="{FF2B5EF4-FFF2-40B4-BE49-F238E27FC236}">
                <a16:creationId xmlns:a16="http://schemas.microsoft.com/office/drawing/2014/main" id="{948A7171-32A3-1CAC-DDFD-7C44DDAF06EA}"/>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47">
            <a:extLst>
              <a:ext uri="{FF2B5EF4-FFF2-40B4-BE49-F238E27FC236}">
                <a16:creationId xmlns:a16="http://schemas.microsoft.com/office/drawing/2014/main" id="{06FD5EAC-FAC4-CDB4-6AB8-809E940F0780}"/>
              </a:ext>
              <a:ext uri="{C183D7F6-B498-43B3-948B-1728B52AA6E4}">
                <adec:decorative xmlns:adec="http://schemas.microsoft.com/office/drawing/2017/decorative" val="1"/>
              </a:ext>
            </a:extLst>
          </p:cNvPr>
          <p:cNvSpPr/>
          <p:nvPr userDrawn="1"/>
        </p:nvSpPr>
        <p:spPr>
          <a:xfrm>
            <a:off x="8991644"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itle 9">
            <a:extLst>
              <a:ext uri="{FF2B5EF4-FFF2-40B4-BE49-F238E27FC236}">
                <a16:creationId xmlns:a16="http://schemas.microsoft.com/office/drawing/2014/main" id="{6DA13352-25BC-FD28-A34C-DD204D5BF178}"/>
              </a:ext>
            </a:extLst>
          </p:cNvPr>
          <p:cNvSpPr>
            <a:spLocks noGrp="1"/>
          </p:cNvSpPr>
          <p:nvPr>
            <p:ph type="title" hasCustomPrompt="1"/>
          </p:nvPr>
        </p:nvSpPr>
        <p:spPr>
          <a:xfrm>
            <a:off x="1381748" y="246183"/>
            <a:ext cx="9525000" cy="1919521"/>
          </a:xfrm>
        </p:spPr>
        <p:txBody>
          <a:bodyPr>
            <a:normAutofit/>
          </a:bodyPr>
          <a:lstStyle>
            <a:lvl1pPr>
              <a:defRPr sz="3600">
                <a:solidFill>
                  <a:schemeClr val="accent2">
                    <a:lumMod val="75000"/>
                  </a:schemeClr>
                </a:solidFill>
              </a:defRPr>
            </a:lvl1pPr>
          </a:lstStyle>
          <a:p>
            <a:r>
              <a:rPr lang="en-US"/>
              <a:t>Click to add title</a:t>
            </a:r>
          </a:p>
        </p:txBody>
      </p:sp>
      <p:sp>
        <p:nvSpPr>
          <p:cNvPr id="12" name="Content Placeholder 11">
            <a:extLst>
              <a:ext uri="{FF2B5EF4-FFF2-40B4-BE49-F238E27FC236}">
                <a16:creationId xmlns:a16="http://schemas.microsoft.com/office/drawing/2014/main" id="{034108AC-4ED2-99E6-0212-0AC0802C553A}"/>
              </a:ext>
            </a:extLst>
          </p:cNvPr>
          <p:cNvSpPr>
            <a:spLocks noGrp="1"/>
          </p:cNvSpPr>
          <p:nvPr>
            <p:ph sz="quarter" idx="10" hasCustomPrompt="1"/>
          </p:nvPr>
        </p:nvSpPr>
        <p:spPr>
          <a:xfrm>
            <a:off x="1371600" y="2274033"/>
            <a:ext cx="9525000" cy="3317875"/>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42475960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Title 3">
    <p:bg>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6B6590-E6B3-B91C-752E-88256804F19D}"/>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26">
            <a:extLst>
              <a:ext uri="{FF2B5EF4-FFF2-40B4-BE49-F238E27FC236}">
                <a16:creationId xmlns:a16="http://schemas.microsoft.com/office/drawing/2014/main" id="{3A11B3D3-2DE9-50B1-D34F-653D46693293}"/>
              </a:ext>
              <a:ext uri="{C183D7F6-B498-43B3-948B-1728B52AA6E4}">
                <adec:decorative xmlns:adec="http://schemas.microsoft.com/office/drawing/2017/decorative" val="1"/>
              </a:ext>
            </a:extLst>
          </p:cNvPr>
          <p:cNvSpPr/>
          <p:nvPr userDrawn="1"/>
        </p:nvSpPr>
        <p:spPr>
          <a:xfrm>
            <a:off x="8981493" y="3657680"/>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27">
            <a:extLst>
              <a:ext uri="{FF2B5EF4-FFF2-40B4-BE49-F238E27FC236}">
                <a16:creationId xmlns:a16="http://schemas.microsoft.com/office/drawing/2014/main" id="{5EEBEB28-1DE8-01FC-1208-CE71F445D835}"/>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31">
            <a:extLst>
              <a:ext uri="{FF2B5EF4-FFF2-40B4-BE49-F238E27FC236}">
                <a16:creationId xmlns:a16="http://schemas.microsoft.com/office/drawing/2014/main" id="{836BB78A-11DB-CCF3-7F2E-C0243B40951E}"/>
              </a:ext>
              <a:ext uri="{C183D7F6-B498-43B3-948B-1728B52AA6E4}">
                <adec:decorative xmlns:adec="http://schemas.microsoft.com/office/drawing/2017/decorative" val="1"/>
              </a:ext>
            </a:extLst>
          </p:cNvPr>
          <p:cNvSpPr>
            <a:spLocks noChangeAspect="1"/>
          </p:cNvSpPr>
          <p:nvPr userDrawn="1"/>
        </p:nvSpPr>
        <p:spPr>
          <a:xfrm rot="16200000" flipH="1" flipV="1">
            <a:off x="-433923" y="5546255"/>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8">
            <a:extLst>
              <a:ext uri="{FF2B5EF4-FFF2-40B4-BE49-F238E27FC236}">
                <a16:creationId xmlns:a16="http://schemas.microsoft.com/office/drawing/2014/main" id="{00220F55-A7D0-A330-0E21-94E0D5ECA856}"/>
              </a:ext>
            </a:extLst>
          </p:cNvPr>
          <p:cNvSpPr>
            <a:spLocks noGrp="1"/>
          </p:cNvSpPr>
          <p:nvPr>
            <p:ph type="title" hasCustomPrompt="1"/>
          </p:nvPr>
        </p:nvSpPr>
        <p:spPr>
          <a:xfrm>
            <a:off x="1750734" y="835269"/>
            <a:ext cx="8690533" cy="2821183"/>
          </a:xfrm>
        </p:spPr>
        <p:txBody>
          <a:bodyPr anchor="b">
            <a:normAutofit/>
          </a:bodyPr>
          <a:lstStyle>
            <a:lvl1pPr algn="ctr">
              <a:defRPr sz="3600">
                <a:solidFill>
                  <a:schemeClr val="bg2"/>
                </a:solidFill>
              </a:defRPr>
            </a:lvl1pPr>
          </a:lstStyle>
          <a:p>
            <a:r>
              <a:rPr lang="en-US"/>
              <a:t>Click to add title</a:t>
            </a:r>
          </a:p>
        </p:txBody>
      </p:sp>
      <p:sp>
        <p:nvSpPr>
          <p:cNvPr id="11" name="Content Placeholder 10">
            <a:extLst>
              <a:ext uri="{FF2B5EF4-FFF2-40B4-BE49-F238E27FC236}">
                <a16:creationId xmlns:a16="http://schemas.microsoft.com/office/drawing/2014/main" id="{560B5AC1-38AD-9D8D-25F1-F8E10DE48AD7}"/>
              </a:ext>
            </a:extLst>
          </p:cNvPr>
          <p:cNvSpPr>
            <a:spLocks noGrp="1"/>
          </p:cNvSpPr>
          <p:nvPr>
            <p:ph sz="quarter" idx="10" hasCustomPrompt="1"/>
          </p:nvPr>
        </p:nvSpPr>
        <p:spPr>
          <a:xfrm>
            <a:off x="1745739" y="3858233"/>
            <a:ext cx="8700522" cy="1953481"/>
          </a:xfrm>
        </p:spPr>
        <p:txBody>
          <a:bodyPr>
            <a:normAutofit/>
          </a:bodyPr>
          <a:lstStyle>
            <a:lvl1pPr marL="0" indent="0" algn="ctr">
              <a:buNone/>
              <a:defRPr sz="1800">
                <a:solidFill>
                  <a:schemeClr val="bg2"/>
                </a:solidFill>
              </a:defRPr>
            </a:lvl1pPr>
            <a:lvl2pPr marL="457200" indent="0" algn="ctr">
              <a:buNone/>
              <a:defRPr sz="1600">
                <a:solidFill>
                  <a:schemeClr val="bg2"/>
                </a:solidFill>
              </a:defRPr>
            </a:lvl2pPr>
            <a:lvl3pPr marL="914400" indent="0" algn="ctr">
              <a:buNone/>
              <a:defRPr sz="1400">
                <a:solidFill>
                  <a:schemeClr val="bg2"/>
                </a:solidFill>
              </a:defRPr>
            </a:lvl3pPr>
            <a:lvl4pPr marL="1371600" indent="0" algn="ctr">
              <a:buNone/>
              <a:defRPr sz="1200">
                <a:solidFill>
                  <a:schemeClr val="bg2"/>
                </a:solidFill>
              </a:defRPr>
            </a:lvl4pPr>
            <a:lvl5pPr marL="1828800" indent="0" algn="ctr">
              <a:buNone/>
              <a:defRPr sz="1200">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142584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 and 2 Colum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3FFEEC7-A0A7-27CB-3F2D-796281DCDC94}"/>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0">
            <a:extLst>
              <a:ext uri="{FF2B5EF4-FFF2-40B4-BE49-F238E27FC236}">
                <a16:creationId xmlns:a16="http://schemas.microsoft.com/office/drawing/2014/main" id="{2DCCFF86-2471-421E-E5FF-E38943252F15}"/>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1">
            <a:extLst>
              <a:ext uri="{FF2B5EF4-FFF2-40B4-BE49-F238E27FC236}">
                <a16:creationId xmlns:a16="http://schemas.microsoft.com/office/drawing/2014/main" id="{8300B484-623C-071D-E849-138F761417EE}"/>
              </a:ext>
              <a:ext uri="{C183D7F6-B498-43B3-948B-1728B52AA6E4}">
                <adec:decorative xmlns:adec="http://schemas.microsoft.com/office/drawing/2017/decorative" val="1"/>
              </a:ext>
            </a:extLst>
          </p:cNvPr>
          <p:cNvSpPr>
            <a:spLocks noChangeAspect="1"/>
          </p:cNvSpPr>
          <p:nvPr userDrawn="1"/>
        </p:nvSpPr>
        <p:spPr>
          <a:xfrm rot="16200000" flipH="1" flipV="1">
            <a:off x="-433923" y="5546255"/>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Title 18">
            <a:extLst>
              <a:ext uri="{FF2B5EF4-FFF2-40B4-BE49-F238E27FC236}">
                <a16:creationId xmlns:a16="http://schemas.microsoft.com/office/drawing/2014/main" id="{99A6249F-0E28-0ABF-FE63-7ECC0E106258}"/>
              </a:ext>
            </a:extLst>
          </p:cNvPr>
          <p:cNvSpPr>
            <a:spLocks noGrp="1"/>
          </p:cNvSpPr>
          <p:nvPr>
            <p:ph type="title" hasCustomPrompt="1"/>
          </p:nvPr>
        </p:nvSpPr>
        <p:spPr>
          <a:xfrm>
            <a:off x="1362805" y="344399"/>
            <a:ext cx="9599008" cy="1729547"/>
          </a:xfrm>
        </p:spPr>
        <p:txBody>
          <a:bodyPr>
            <a:normAutofit/>
          </a:bodyPr>
          <a:lstStyle>
            <a:lvl1pPr>
              <a:defRPr sz="3600">
                <a:solidFill>
                  <a:schemeClr val="accent2">
                    <a:lumMod val="75000"/>
                  </a:schemeClr>
                </a:solidFill>
              </a:defRPr>
            </a:lvl1pPr>
          </a:lstStyle>
          <a:p>
            <a:r>
              <a:rPr lang="en-US"/>
              <a:t>Click to add title</a:t>
            </a:r>
          </a:p>
        </p:txBody>
      </p:sp>
      <p:sp>
        <p:nvSpPr>
          <p:cNvPr id="21" name="Content Placeholder 20">
            <a:extLst>
              <a:ext uri="{FF2B5EF4-FFF2-40B4-BE49-F238E27FC236}">
                <a16:creationId xmlns:a16="http://schemas.microsoft.com/office/drawing/2014/main" id="{CCC29225-33B5-6D19-F0BA-DE3F864F640A}"/>
              </a:ext>
            </a:extLst>
          </p:cNvPr>
          <p:cNvSpPr>
            <a:spLocks noGrp="1"/>
          </p:cNvSpPr>
          <p:nvPr>
            <p:ph sz="quarter" idx="10" hasCustomPrompt="1"/>
          </p:nvPr>
        </p:nvSpPr>
        <p:spPr>
          <a:xfrm>
            <a:off x="1370867"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22" name="Content Placeholder 20">
            <a:extLst>
              <a:ext uri="{FF2B5EF4-FFF2-40B4-BE49-F238E27FC236}">
                <a16:creationId xmlns:a16="http://schemas.microsoft.com/office/drawing/2014/main" id="{FB67020D-DF60-17C1-8DEC-EDECF653540F}"/>
              </a:ext>
            </a:extLst>
          </p:cNvPr>
          <p:cNvSpPr>
            <a:spLocks noGrp="1"/>
          </p:cNvSpPr>
          <p:nvPr>
            <p:ph sz="quarter" idx="11" hasCustomPrompt="1"/>
          </p:nvPr>
        </p:nvSpPr>
        <p:spPr>
          <a:xfrm>
            <a:off x="6318375"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2" name="Slide Number Placeholder 5">
            <a:extLst>
              <a:ext uri="{FF2B5EF4-FFF2-40B4-BE49-F238E27FC236}">
                <a16:creationId xmlns:a16="http://schemas.microsoft.com/office/drawing/2014/main" id="{75812651-A64E-FA0C-7D84-B20BA7C67313}"/>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8754649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2 Column 2">
    <p:spTree>
      <p:nvGrpSpPr>
        <p:cNvPr id="1" name=""/>
        <p:cNvGrpSpPr/>
        <p:nvPr/>
      </p:nvGrpSpPr>
      <p:grpSpPr>
        <a:xfrm>
          <a:off x="0" y="0"/>
          <a:ext cx="0" cy="0"/>
          <a:chOff x="0" y="0"/>
          <a:chExt cx="0" cy="0"/>
        </a:xfrm>
      </p:grpSpPr>
      <p:sp>
        <p:nvSpPr>
          <p:cNvPr id="2" name="Freeform 36">
            <a:extLst>
              <a:ext uri="{FF2B5EF4-FFF2-40B4-BE49-F238E27FC236}">
                <a16:creationId xmlns:a16="http://schemas.microsoft.com/office/drawing/2014/main" id="{F8F589DA-127F-E2E7-6ADA-1D3C04799932}"/>
              </a:ext>
              <a:ext uri="{C183D7F6-B498-43B3-948B-1728B52AA6E4}">
                <adec:decorative xmlns:adec="http://schemas.microsoft.com/office/drawing/2017/decorative" val="1"/>
              </a:ext>
            </a:extLst>
          </p:cNvPr>
          <p:cNvSpPr/>
          <p:nvPr userDrawn="1"/>
        </p:nvSpPr>
        <p:spPr>
          <a:xfrm>
            <a:off x="8991645"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7">
            <a:extLst>
              <a:ext uri="{FF2B5EF4-FFF2-40B4-BE49-F238E27FC236}">
                <a16:creationId xmlns:a16="http://schemas.microsoft.com/office/drawing/2014/main" id="{8700FBF0-749D-0FF0-74B6-3565174CA001}"/>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0">
            <a:extLst>
              <a:ext uri="{FF2B5EF4-FFF2-40B4-BE49-F238E27FC236}">
                <a16:creationId xmlns:a16="http://schemas.microsoft.com/office/drawing/2014/main" id="{0DDA3FAB-74FF-4772-2BA4-B242E12ABEC7}"/>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itle 11">
            <a:extLst>
              <a:ext uri="{FF2B5EF4-FFF2-40B4-BE49-F238E27FC236}">
                <a16:creationId xmlns:a16="http://schemas.microsoft.com/office/drawing/2014/main" id="{FBE95B3E-84B8-3910-65C9-87914802BEA1}"/>
              </a:ext>
            </a:extLst>
          </p:cNvPr>
          <p:cNvSpPr>
            <a:spLocks noGrp="1"/>
          </p:cNvSpPr>
          <p:nvPr>
            <p:ph type="title" hasCustomPrompt="1"/>
          </p:nvPr>
        </p:nvSpPr>
        <p:spPr>
          <a:xfrm>
            <a:off x="1371598" y="369277"/>
            <a:ext cx="9590215" cy="1708514"/>
          </a:xfrm>
        </p:spPr>
        <p:txBody>
          <a:bodyPr>
            <a:normAutofit/>
          </a:bodyPr>
          <a:lstStyle>
            <a:lvl1pPr>
              <a:defRPr sz="3600">
                <a:solidFill>
                  <a:schemeClr val="accent2">
                    <a:lumMod val="75000"/>
                  </a:schemeClr>
                </a:solidFill>
              </a:defRPr>
            </a:lvl1pPr>
          </a:lstStyle>
          <a:p>
            <a:r>
              <a:rPr lang="en-US"/>
              <a:t>Click to add title</a:t>
            </a:r>
          </a:p>
        </p:txBody>
      </p:sp>
      <p:sp>
        <p:nvSpPr>
          <p:cNvPr id="13" name="Content Placeholder 20">
            <a:extLst>
              <a:ext uri="{FF2B5EF4-FFF2-40B4-BE49-F238E27FC236}">
                <a16:creationId xmlns:a16="http://schemas.microsoft.com/office/drawing/2014/main" id="{90BA2746-C141-C524-CDDE-DD672A80A2C8}"/>
              </a:ext>
            </a:extLst>
          </p:cNvPr>
          <p:cNvSpPr>
            <a:spLocks noGrp="1"/>
          </p:cNvSpPr>
          <p:nvPr>
            <p:ph sz="quarter" idx="10" hasCustomPrompt="1"/>
          </p:nvPr>
        </p:nvSpPr>
        <p:spPr>
          <a:xfrm>
            <a:off x="1370867" y="2274033"/>
            <a:ext cx="3347782" cy="3436653"/>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Content Placeholder 20">
            <a:extLst>
              <a:ext uri="{FF2B5EF4-FFF2-40B4-BE49-F238E27FC236}">
                <a16:creationId xmlns:a16="http://schemas.microsoft.com/office/drawing/2014/main" id="{53421E6F-1A11-40B7-DB53-FC96CE9D787B}"/>
              </a:ext>
            </a:extLst>
          </p:cNvPr>
          <p:cNvSpPr>
            <a:spLocks noGrp="1"/>
          </p:cNvSpPr>
          <p:nvPr>
            <p:ph sz="quarter" idx="11" hasCustomPrompt="1"/>
          </p:nvPr>
        </p:nvSpPr>
        <p:spPr>
          <a:xfrm>
            <a:off x="4925269" y="2274033"/>
            <a:ext cx="6036544" cy="3436653"/>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a:extLst>
              <a:ext uri="{FF2B5EF4-FFF2-40B4-BE49-F238E27FC236}">
                <a16:creationId xmlns:a16="http://schemas.microsoft.com/office/drawing/2014/main" id="{078CC75E-2849-6C28-42BF-61EBFD22CDE7}"/>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3387435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590668"/>
            <a:ext cx="9914859" cy="1329004"/>
          </a:xfrm>
        </p:spPr>
        <p:txBody>
          <a:bodyPr>
            <a:normAutofit/>
          </a:bodyPr>
          <a:lstStyle>
            <a:lvl1pPr>
              <a:lnSpc>
                <a:spcPct val="100000"/>
              </a:lnSpc>
              <a:defRPr sz="4000"/>
            </a:lvl1pPr>
          </a:lstStyle>
          <a:p>
            <a:r>
              <a:rPr lang="en-US"/>
              <a:t>Click to edit Master title style</a:t>
            </a:r>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914400" y="1919673"/>
            <a:ext cx="9914860" cy="412331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a:lstStyle>
            <a:lvl1pPr algn="r">
              <a:defRPr>
                <a:solidFill>
                  <a:schemeClr val="bg1"/>
                </a:solidFill>
              </a:defRPr>
            </a:lvl1pPr>
          </a:lstStyle>
          <a:p>
            <a:endParaRPr lang="en-US"/>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173736" y="6437376"/>
            <a:ext cx="3775914" cy="365125"/>
          </a:xfrm>
        </p:spPr>
        <p:txBody>
          <a:bodyPr/>
          <a:lstStyle>
            <a:lvl1pPr algn="l">
              <a:defRPr>
                <a:solidFill>
                  <a:schemeClr val="accent2"/>
                </a:solidFill>
              </a:defRPr>
            </a:lvl1pPr>
          </a:lstStyle>
          <a:p>
            <a:endParaRPr lang="en-US" sz="1000"/>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a:lstStyle>
            <a:lvl1pPr>
              <a:defRPr>
                <a:solidFill>
                  <a:schemeClr val="bg1"/>
                </a:solidFill>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57827875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Content and Picture 2">
    <p:spTree>
      <p:nvGrpSpPr>
        <p:cNvPr id="1" name=""/>
        <p:cNvGrpSpPr/>
        <p:nvPr/>
      </p:nvGrpSpPr>
      <p:grpSpPr>
        <a:xfrm>
          <a:off x="0" y="0"/>
          <a:ext cx="0" cy="0"/>
          <a:chOff x="0" y="0"/>
          <a:chExt cx="0" cy="0"/>
        </a:xfrm>
      </p:grpSpPr>
      <p:sp>
        <p:nvSpPr>
          <p:cNvPr id="6" name="Freeform: Shape 8">
            <a:extLst>
              <a:ext uri="{FF2B5EF4-FFF2-40B4-BE49-F238E27FC236}">
                <a16:creationId xmlns:a16="http://schemas.microsoft.com/office/drawing/2014/main" id="{D8A19A74-FE0D-4975-5657-5362CEB4D339}"/>
              </a:ext>
              <a:ext uri="{C183D7F6-B498-43B3-948B-1728B52AA6E4}">
                <adec:decorative xmlns:adec="http://schemas.microsoft.com/office/drawing/2017/decorative" val="1"/>
              </a:ext>
            </a:extLst>
          </p:cNvPr>
          <p:cNvSpPr/>
          <p:nvPr userDrawn="1"/>
        </p:nvSpPr>
        <p:spPr>
          <a:xfrm rot="10800000" flipH="1">
            <a:off x="6117263" y="5090690"/>
            <a:ext cx="1807536" cy="1777059"/>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Rectangle 6">
            <a:extLst>
              <a:ext uri="{FF2B5EF4-FFF2-40B4-BE49-F238E27FC236}">
                <a16:creationId xmlns:a16="http://schemas.microsoft.com/office/drawing/2014/main" id="{68E8CCA9-A930-4217-FC4B-419AD08ED96F}"/>
              </a:ext>
              <a:ext uri="{C183D7F6-B498-43B3-948B-1728B52AA6E4}">
                <adec:decorative xmlns:adec="http://schemas.microsoft.com/office/drawing/2017/decorative" val="1"/>
              </a:ext>
            </a:extLst>
          </p:cNvPr>
          <p:cNvSpPr/>
          <p:nvPr userDrawn="1"/>
        </p:nvSpPr>
        <p:spPr>
          <a:xfrm rot="5400000">
            <a:off x="-2996913" y="2996911"/>
            <a:ext cx="6867747"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25">
            <a:extLst>
              <a:ext uri="{FF2B5EF4-FFF2-40B4-BE49-F238E27FC236}">
                <a16:creationId xmlns:a16="http://schemas.microsoft.com/office/drawing/2014/main" id="{A5202170-963D-8D6D-EF61-11B291827C7A}"/>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a:extLst>
              <a:ext uri="{FF2B5EF4-FFF2-40B4-BE49-F238E27FC236}">
                <a16:creationId xmlns:a16="http://schemas.microsoft.com/office/drawing/2014/main" id="{6A71B5EB-558B-B072-1FF1-CDA55B10CC6E}"/>
              </a:ext>
            </a:extLst>
          </p:cNvPr>
          <p:cNvSpPr>
            <a:spLocks noGrp="1"/>
          </p:cNvSpPr>
          <p:nvPr>
            <p:ph type="title" hasCustomPrompt="1"/>
          </p:nvPr>
        </p:nvSpPr>
        <p:spPr>
          <a:xfrm>
            <a:off x="1381757" y="328860"/>
            <a:ext cx="6136643" cy="1777060"/>
          </a:xfrm>
        </p:spPr>
        <p:txBody>
          <a:bodyPr>
            <a:normAutofit/>
          </a:bodyPr>
          <a:lstStyle>
            <a:lvl1pPr>
              <a:defRPr sz="3600">
                <a:solidFill>
                  <a:schemeClr val="accent2">
                    <a:lumMod val="75000"/>
                  </a:schemeClr>
                </a:solidFill>
              </a:defRPr>
            </a:lvl1pPr>
          </a:lstStyle>
          <a:p>
            <a:r>
              <a:rPr lang="en-US"/>
              <a:t>Click to add title</a:t>
            </a:r>
          </a:p>
        </p:txBody>
      </p:sp>
      <p:sp>
        <p:nvSpPr>
          <p:cNvPr id="14" name="Content Placeholder 20">
            <a:extLst>
              <a:ext uri="{FF2B5EF4-FFF2-40B4-BE49-F238E27FC236}">
                <a16:creationId xmlns:a16="http://schemas.microsoft.com/office/drawing/2014/main" id="{B84F4814-519C-86D2-1886-90E0A98968D3}"/>
              </a:ext>
            </a:extLst>
          </p:cNvPr>
          <p:cNvSpPr>
            <a:spLocks noGrp="1"/>
          </p:cNvSpPr>
          <p:nvPr>
            <p:ph sz="quarter" idx="11" hasCustomPrompt="1"/>
          </p:nvPr>
        </p:nvSpPr>
        <p:spPr>
          <a:xfrm>
            <a:off x="1371204" y="2282999"/>
            <a:ext cx="6136643" cy="3685507"/>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55A36A3E-F1BF-A2FC-E9BF-616718E65B8B}"/>
              </a:ext>
            </a:extLst>
          </p:cNvPr>
          <p:cNvSpPr>
            <a:spLocks noGrp="1"/>
          </p:cNvSpPr>
          <p:nvPr>
            <p:ph type="pic" sz="quarter" idx="10"/>
          </p:nvPr>
        </p:nvSpPr>
        <p:spPr>
          <a:xfrm>
            <a:off x="7924800" y="0"/>
            <a:ext cx="4267200" cy="6858000"/>
          </a:xfrm>
          <a:solidFill>
            <a:schemeClr val="accent2"/>
          </a:solidFill>
        </p:spPr>
        <p:txBody>
          <a:bodyPr/>
          <a:lstStyle>
            <a:lvl1pPr marL="0" indent="0" algn="ctr">
              <a:buNone/>
              <a:defRPr>
                <a:solidFill>
                  <a:schemeClr val="bg2"/>
                </a:solidFill>
              </a:defRPr>
            </a:lvl1pPr>
          </a:lstStyle>
          <a:p>
            <a:r>
              <a:rPr lang="en-US"/>
              <a:t>Click icon to add picture</a:t>
            </a:r>
          </a:p>
        </p:txBody>
      </p:sp>
      <p:sp>
        <p:nvSpPr>
          <p:cNvPr id="10" name="Slide Number Placeholder 5">
            <a:extLst>
              <a:ext uri="{FF2B5EF4-FFF2-40B4-BE49-F238E27FC236}">
                <a16:creationId xmlns:a16="http://schemas.microsoft.com/office/drawing/2014/main" id="{7769D9C9-E3F7-6719-75F2-AA70DF83E1AD}"/>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31349237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Title Content and Table">
    <p:spTree>
      <p:nvGrpSpPr>
        <p:cNvPr id="1" name=""/>
        <p:cNvGrpSpPr/>
        <p:nvPr/>
      </p:nvGrpSpPr>
      <p:grpSpPr>
        <a:xfrm>
          <a:off x="0" y="0"/>
          <a:ext cx="0" cy="0"/>
          <a:chOff x="0" y="0"/>
          <a:chExt cx="0" cy="0"/>
        </a:xfrm>
      </p:grpSpPr>
      <p:sp>
        <p:nvSpPr>
          <p:cNvPr id="5" name="Freeform 19">
            <a:extLst>
              <a:ext uri="{FF2B5EF4-FFF2-40B4-BE49-F238E27FC236}">
                <a16:creationId xmlns:a16="http://schemas.microsoft.com/office/drawing/2014/main" id="{37D82C4C-B372-8DAD-C78B-5A7079992701}"/>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8">
            <a:extLst>
              <a:ext uri="{FF2B5EF4-FFF2-40B4-BE49-F238E27FC236}">
                <a16:creationId xmlns:a16="http://schemas.microsoft.com/office/drawing/2014/main" id="{CE543C86-04BB-A7E0-26E4-1A793E98CB9A}"/>
              </a:ext>
            </a:extLst>
          </p:cNvPr>
          <p:cNvSpPr>
            <a:spLocks noGrp="1"/>
          </p:cNvSpPr>
          <p:nvPr>
            <p:ph type="title" hasCustomPrompt="1"/>
          </p:nvPr>
        </p:nvSpPr>
        <p:spPr>
          <a:xfrm>
            <a:off x="1342052" y="345441"/>
            <a:ext cx="10202248" cy="1766918"/>
          </a:xfrm>
        </p:spPr>
        <p:txBody>
          <a:bodyPr>
            <a:normAutofit/>
          </a:bodyPr>
          <a:lstStyle>
            <a:lvl1pPr>
              <a:defRPr sz="3600">
                <a:solidFill>
                  <a:schemeClr val="accent2">
                    <a:lumMod val="75000"/>
                  </a:schemeClr>
                </a:solidFill>
              </a:defRPr>
            </a:lvl1pPr>
          </a:lstStyle>
          <a:p>
            <a:r>
              <a:rPr lang="en-US"/>
              <a:t>Click to add title</a:t>
            </a:r>
          </a:p>
        </p:txBody>
      </p:sp>
      <p:sp>
        <p:nvSpPr>
          <p:cNvPr id="10" name="Content Placeholder 20">
            <a:extLst>
              <a:ext uri="{FF2B5EF4-FFF2-40B4-BE49-F238E27FC236}">
                <a16:creationId xmlns:a16="http://schemas.microsoft.com/office/drawing/2014/main" id="{D1D15020-88F7-93D5-282B-0C23CB757886}"/>
              </a:ext>
            </a:extLst>
          </p:cNvPr>
          <p:cNvSpPr>
            <a:spLocks noGrp="1"/>
          </p:cNvSpPr>
          <p:nvPr>
            <p:ph sz="quarter" idx="11" hasCustomPrompt="1"/>
          </p:nvPr>
        </p:nvSpPr>
        <p:spPr>
          <a:xfrm>
            <a:off x="1371205" y="2282826"/>
            <a:ext cx="3180475" cy="3651250"/>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2" name="Table Placeholder 11">
            <a:extLst>
              <a:ext uri="{FF2B5EF4-FFF2-40B4-BE49-F238E27FC236}">
                <a16:creationId xmlns:a16="http://schemas.microsoft.com/office/drawing/2014/main" id="{675AC522-525C-4C6F-8F28-3B2FC909B3FF}"/>
              </a:ext>
            </a:extLst>
          </p:cNvPr>
          <p:cNvSpPr>
            <a:spLocks noGrp="1"/>
          </p:cNvSpPr>
          <p:nvPr>
            <p:ph type="tbl" sz="quarter" idx="12"/>
          </p:nvPr>
        </p:nvSpPr>
        <p:spPr>
          <a:xfrm>
            <a:off x="4940300" y="2282825"/>
            <a:ext cx="5880100" cy="3651250"/>
          </a:xfrm>
        </p:spPr>
        <p:txBody>
          <a:bodyPr/>
          <a:lstStyle>
            <a:lvl1pPr marL="0" indent="0">
              <a:buNone/>
              <a:defRPr/>
            </a:lvl1pPr>
          </a:lstStyle>
          <a:p>
            <a:r>
              <a:rPr lang="en-US"/>
              <a:t>Click icon to add table</a:t>
            </a:r>
          </a:p>
        </p:txBody>
      </p:sp>
      <p:sp>
        <p:nvSpPr>
          <p:cNvPr id="8" name="Slide Number Placeholder 5">
            <a:extLst>
              <a:ext uri="{FF2B5EF4-FFF2-40B4-BE49-F238E27FC236}">
                <a16:creationId xmlns:a16="http://schemas.microsoft.com/office/drawing/2014/main" id="{B00D9D4E-52D5-4BAF-8096-D301073D3569}"/>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accent2">
                    <a:lumMod val="75000"/>
                  </a:schemeClr>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6357039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Title and 2 Column 3">
    <p:spTree>
      <p:nvGrpSpPr>
        <p:cNvPr id="1" name=""/>
        <p:cNvGrpSpPr/>
        <p:nvPr/>
      </p:nvGrpSpPr>
      <p:grpSpPr>
        <a:xfrm>
          <a:off x="0" y="0"/>
          <a:ext cx="0" cy="0"/>
          <a:chOff x="0" y="0"/>
          <a:chExt cx="0" cy="0"/>
        </a:xfrm>
      </p:grpSpPr>
      <p:sp>
        <p:nvSpPr>
          <p:cNvPr id="2" name="Freeform 36">
            <a:extLst>
              <a:ext uri="{FF2B5EF4-FFF2-40B4-BE49-F238E27FC236}">
                <a16:creationId xmlns:a16="http://schemas.microsoft.com/office/drawing/2014/main" id="{F8F589DA-127F-E2E7-6ADA-1D3C04799932}"/>
              </a:ext>
              <a:ext uri="{C183D7F6-B498-43B3-948B-1728B52AA6E4}">
                <adec:decorative xmlns:adec="http://schemas.microsoft.com/office/drawing/2017/decorative" val="1"/>
              </a:ext>
            </a:extLst>
          </p:cNvPr>
          <p:cNvSpPr/>
          <p:nvPr userDrawn="1"/>
        </p:nvSpPr>
        <p:spPr>
          <a:xfrm>
            <a:off x="8991645"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7">
            <a:extLst>
              <a:ext uri="{FF2B5EF4-FFF2-40B4-BE49-F238E27FC236}">
                <a16:creationId xmlns:a16="http://schemas.microsoft.com/office/drawing/2014/main" id="{8700FBF0-749D-0FF0-74B6-3565174CA001}"/>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0">
            <a:extLst>
              <a:ext uri="{FF2B5EF4-FFF2-40B4-BE49-F238E27FC236}">
                <a16:creationId xmlns:a16="http://schemas.microsoft.com/office/drawing/2014/main" id="{0DDA3FAB-74FF-4772-2BA4-B242E12ABEC7}"/>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itle 11">
            <a:extLst>
              <a:ext uri="{FF2B5EF4-FFF2-40B4-BE49-F238E27FC236}">
                <a16:creationId xmlns:a16="http://schemas.microsoft.com/office/drawing/2014/main" id="{FBE95B3E-84B8-3910-65C9-87914802BEA1}"/>
              </a:ext>
            </a:extLst>
          </p:cNvPr>
          <p:cNvSpPr>
            <a:spLocks noGrp="1"/>
          </p:cNvSpPr>
          <p:nvPr>
            <p:ph type="title" hasCustomPrompt="1"/>
          </p:nvPr>
        </p:nvSpPr>
        <p:spPr>
          <a:xfrm>
            <a:off x="1371598" y="369277"/>
            <a:ext cx="9590215" cy="1708514"/>
          </a:xfrm>
        </p:spPr>
        <p:txBody>
          <a:bodyPr>
            <a:normAutofit/>
          </a:bodyPr>
          <a:lstStyle>
            <a:lvl1pPr>
              <a:defRPr sz="3600">
                <a:solidFill>
                  <a:schemeClr val="accent2">
                    <a:lumMod val="75000"/>
                  </a:schemeClr>
                </a:solidFill>
              </a:defRPr>
            </a:lvl1pPr>
          </a:lstStyle>
          <a:p>
            <a:r>
              <a:rPr lang="en-US"/>
              <a:t>Click to add title</a:t>
            </a:r>
          </a:p>
        </p:txBody>
      </p:sp>
      <p:sp>
        <p:nvSpPr>
          <p:cNvPr id="14" name="Content Placeholder 20">
            <a:extLst>
              <a:ext uri="{FF2B5EF4-FFF2-40B4-BE49-F238E27FC236}">
                <a16:creationId xmlns:a16="http://schemas.microsoft.com/office/drawing/2014/main" id="{53421E6F-1A11-40B7-DB53-FC96CE9D787B}"/>
              </a:ext>
            </a:extLst>
          </p:cNvPr>
          <p:cNvSpPr>
            <a:spLocks noGrp="1"/>
          </p:cNvSpPr>
          <p:nvPr>
            <p:ph sz="quarter" idx="11" hasCustomPrompt="1"/>
          </p:nvPr>
        </p:nvSpPr>
        <p:spPr>
          <a:xfrm>
            <a:off x="1369269" y="2284193"/>
            <a:ext cx="6036544" cy="3436653"/>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0">
            <a:extLst>
              <a:ext uri="{FF2B5EF4-FFF2-40B4-BE49-F238E27FC236}">
                <a16:creationId xmlns:a16="http://schemas.microsoft.com/office/drawing/2014/main" id="{90BA2746-C141-C524-CDDE-DD672A80A2C8}"/>
              </a:ext>
            </a:extLst>
          </p:cNvPr>
          <p:cNvSpPr>
            <a:spLocks noGrp="1"/>
          </p:cNvSpPr>
          <p:nvPr>
            <p:ph sz="quarter" idx="10" hasCustomPrompt="1"/>
          </p:nvPr>
        </p:nvSpPr>
        <p:spPr>
          <a:xfrm>
            <a:off x="7708899" y="2284193"/>
            <a:ext cx="3252914" cy="3436653"/>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a:extLst>
              <a:ext uri="{FF2B5EF4-FFF2-40B4-BE49-F238E27FC236}">
                <a16:creationId xmlns:a16="http://schemas.microsoft.com/office/drawing/2014/main" id="{078CC75E-2849-6C28-42BF-61EBFD22CDE7}"/>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7833332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and Table">
    <p:spTree>
      <p:nvGrpSpPr>
        <p:cNvPr id="1" name=""/>
        <p:cNvGrpSpPr/>
        <p:nvPr/>
      </p:nvGrpSpPr>
      <p:grpSpPr>
        <a:xfrm>
          <a:off x="0" y="0"/>
          <a:ext cx="0" cy="0"/>
          <a:chOff x="0" y="0"/>
          <a:chExt cx="0" cy="0"/>
        </a:xfrm>
      </p:grpSpPr>
      <p:sp>
        <p:nvSpPr>
          <p:cNvPr id="5" name="Freeform 9">
            <a:extLst>
              <a:ext uri="{FF2B5EF4-FFF2-40B4-BE49-F238E27FC236}">
                <a16:creationId xmlns:a16="http://schemas.microsoft.com/office/drawing/2014/main" id="{BE9B1BD7-8F62-244D-062B-D0A716D16D23}"/>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7">
            <a:extLst>
              <a:ext uri="{FF2B5EF4-FFF2-40B4-BE49-F238E27FC236}">
                <a16:creationId xmlns:a16="http://schemas.microsoft.com/office/drawing/2014/main" id="{54BAE39C-758E-B299-0906-86DA058BCD4A}"/>
              </a:ext>
            </a:extLst>
          </p:cNvPr>
          <p:cNvSpPr>
            <a:spLocks noGrp="1"/>
          </p:cNvSpPr>
          <p:nvPr>
            <p:ph type="title"/>
          </p:nvPr>
        </p:nvSpPr>
        <p:spPr>
          <a:xfrm>
            <a:off x="1365975" y="345440"/>
            <a:ext cx="9448803" cy="1743542"/>
          </a:xfrm>
        </p:spPr>
        <p:txBody>
          <a:bodyPr>
            <a:normAutofit/>
          </a:bodyPr>
          <a:lstStyle>
            <a:lvl1pPr>
              <a:defRPr sz="3600">
                <a:solidFill>
                  <a:schemeClr val="accent2">
                    <a:lumMod val="75000"/>
                  </a:schemeClr>
                </a:solidFill>
              </a:defRPr>
            </a:lvl1pPr>
          </a:lstStyle>
          <a:p>
            <a:r>
              <a:rPr lang="en-US"/>
              <a:t>Click to edit Master title style</a:t>
            </a:r>
          </a:p>
        </p:txBody>
      </p:sp>
      <p:sp>
        <p:nvSpPr>
          <p:cNvPr id="10" name="Table Placeholder 9">
            <a:extLst>
              <a:ext uri="{FF2B5EF4-FFF2-40B4-BE49-F238E27FC236}">
                <a16:creationId xmlns:a16="http://schemas.microsoft.com/office/drawing/2014/main" id="{ED21C7D0-0E84-DFA8-FC77-93D7B17FA7EF}"/>
              </a:ext>
            </a:extLst>
          </p:cNvPr>
          <p:cNvSpPr>
            <a:spLocks noGrp="1"/>
          </p:cNvSpPr>
          <p:nvPr>
            <p:ph type="tbl" sz="quarter" idx="10"/>
          </p:nvPr>
        </p:nvSpPr>
        <p:spPr>
          <a:xfrm>
            <a:off x="1365250" y="2295525"/>
            <a:ext cx="9448800" cy="3652838"/>
          </a:xfrm>
        </p:spPr>
        <p:txBody>
          <a:bodyPr/>
          <a:lstStyle>
            <a:lvl1pPr marL="0" indent="0">
              <a:buNone/>
              <a:defRPr/>
            </a:lvl1pPr>
          </a:lstStyle>
          <a:p>
            <a:r>
              <a:rPr lang="en-US"/>
              <a:t>Click icon to add table</a:t>
            </a:r>
          </a:p>
        </p:txBody>
      </p:sp>
      <p:sp>
        <p:nvSpPr>
          <p:cNvPr id="7" name="Slide Number Placeholder 5">
            <a:extLst>
              <a:ext uri="{FF2B5EF4-FFF2-40B4-BE49-F238E27FC236}">
                <a16:creationId xmlns:a16="http://schemas.microsoft.com/office/drawing/2014/main" id="{844F72DC-A10E-0921-2E94-08CAC9D50351}"/>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accent2">
                    <a:lumMod val="75000"/>
                  </a:schemeClr>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1845317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Closing 1">
    <p:bg>
      <p:bgPr>
        <a:solidFill>
          <a:schemeClr val="accent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181407F-D7F6-56CB-135C-01868BC1917D}"/>
              </a:ext>
            </a:extLst>
          </p:cNvPr>
          <p:cNvSpPr>
            <a:spLocks noGrp="1"/>
          </p:cNvSpPr>
          <p:nvPr>
            <p:ph type="title" hasCustomPrompt="1"/>
          </p:nvPr>
        </p:nvSpPr>
        <p:spPr>
          <a:xfrm>
            <a:off x="1371597" y="1088211"/>
            <a:ext cx="4602483" cy="4896019"/>
          </a:xfrm>
        </p:spPr>
        <p:txBody>
          <a:bodyPr>
            <a:normAutofit/>
          </a:bodyPr>
          <a:lstStyle>
            <a:lvl1pPr>
              <a:defRPr sz="4800">
                <a:solidFill>
                  <a:schemeClr val="bg2"/>
                </a:solidFill>
              </a:defRPr>
            </a:lvl1pPr>
          </a:lstStyle>
          <a:p>
            <a:r>
              <a:rPr lang="en-US"/>
              <a:t>Click to add title</a:t>
            </a:r>
          </a:p>
        </p:txBody>
      </p:sp>
      <p:sp>
        <p:nvSpPr>
          <p:cNvPr id="2" name="Rectangle 1">
            <a:extLst>
              <a:ext uri="{FF2B5EF4-FFF2-40B4-BE49-F238E27FC236}">
                <a16:creationId xmlns:a16="http://schemas.microsoft.com/office/drawing/2014/main" id="{7E517585-E867-BB06-B195-272DA0FD4799}"/>
              </a:ext>
              <a:ext uri="{C183D7F6-B498-43B3-948B-1728B52AA6E4}">
                <adec:decorative xmlns:adec="http://schemas.microsoft.com/office/drawing/2017/decorative" val="1"/>
              </a:ext>
            </a:extLst>
          </p:cNvPr>
          <p:cNvSpPr/>
          <p:nvPr userDrawn="1"/>
        </p:nvSpPr>
        <p:spPr>
          <a:xfrm>
            <a:off x="1" y="-8"/>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C92D9EBD-88FB-A2C3-7EC2-46DD7B53267E}"/>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22">
            <a:extLst>
              <a:ext uri="{FF2B5EF4-FFF2-40B4-BE49-F238E27FC236}">
                <a16:creationId xmlns:a16="http://schemas.microsoft.com/office/drawing/2014/main" id="{CB417425-9078-B6E8-97F7-BAA1536BA069}"/>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4">
            <a:extLst>
              <a:ext uri="{FF2B5EF4-FFF2-40B4-BE49-F238E27FC236}">
                <a16:creationId xmlns:a16="http://schemas.microsoft.com/office/drawing/2014/main" id="{D7F56B38-71B8-A745-8D9C-BBEA278F3FC5}"/>
              </a:ext>
              <a:ext uri="{C183D7F6-B498-43B3-948B-1728B52AA6E4}">
                <adec:decorative xmlns:adec="http://schemas.microsoft.com/office/drawing/2017/decorative" val="1"/>
              </a:ext>
            </a:extLst>
          </p:cNvPr>
          <p:cNvSpPr>
            <a:spLocks noChangeAspect="1"/>
          </p:cNvSpPr>
          <p:nvPr userDrawn="1"/>
        </p:nvSpPr>
        <p:spPr>
          <a:xfrm>
            <a:off x="9905999" y="4572027"/>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Content Placeholder 10">
            <a:extLst>
              <a:ext uri="{FF2B5EF4-FFF2-40B4-BE49-F238E27FC236}">
                <a16:creationId xmlns:a16="http://schemas.microsoft.com/office/drawing/2014/main" id="{45E5C644-63C0-D8A4-7EF1-1681AFB1F4D9}"/>
              </a:ext>
            </a:extLst>
          </p:cNvPr>
          <p:cNvSpPr>
            <a:spLocks noGrp="1"/>
          </p:cNvSpPr>
          <p:nvPr>
            <p:ph sz="quarter" idx="10" hasCustomPrompt="1"/>
          </p:nvPr>
        </p:nvSpPr>
        <p:spPr>
          <a:xfrm>
            <a:off x="6324599" y="1088210"/>
            <a:ext cx="4373564" cy="4894894"/>
          </a:xfrm>
        </p:spPr>
        <p:txBody>
          <a:bodyPr anchor="ctr">
            <a:normAutofit/>
          </a:bodyPr>
          <a:lstStyle>
            <a:lvl1pPr marL="0" indent="0">
              <a:spcBef>
                <a:spcPts val="0"/>
              </a:spcBef>
              <a:spcAft>
                <a:spcPts val="600"/>
              </a:spcAft>
              <a:buNone/>
              <a:defRPr sz="1800" b="1">
                <a:solidFill>
                  <a:schemeClr val="bg2"/>
                </a:solidFill>
              </a:defRPr>
            </a:lvl1pPr>
            <a:lvl2pPr marL="457200" indent="0">
              <a:spcBef>
                <a:spcPts val="0"/>
              </a:spcBef>
              <a:spcAft>
                <a:spcPts val="600"/>
              </a:spcAft>
              <a:buNone/>
              <a:defRPr sz="1600" b="1">
                <a:solidFill>
                  <a:schemeClr val="bg2"/>
                </a:solidFill>
              </a:defRPr>
            </a:lvl2pPr>
            <a:lvl3pPr marL="914400" indent="0">
              <a:spcBef>
                <a:spcPts val="0"/>
              </a:spcBef>
              <a:spcAft>
                <a:spcPts val="600"/>
              </a:spcAft>
              <a:buNone/>
              <a:defRPr sz="1400" b="1">
                <a:solidFill>
                  <a:schemeClr val="bg2"/>
                </a:solidFill>
              </a:defRPr>
            </a:lvl3pPr>
            <a:lvl4pPr marL="1371600" indent="0">
              <a:spcBef>
                <a:spcPts val="0"/>
              </a:spcBef>
              <a:spcAft>
                <a:spcPts val="600"/>
              </a:spcAft>
              <a:buNone/>
              <a:defRPr sz="1200" b="1">
                <a:solidFill>
                  <a:schemeClr val="bg2"/>
                </a:solidFill>
              </a:defRPr>
            </a:lvl4pPr>
            <a:lvl5pPr marL="1828800" indent="0">
              <a:spcBef>
                <a:spcPts val="0"/>
              </a:spcBef>
              <a:spcAft>
                <a:spcPts val="600"/>
              </a:spcAft>
              <a:buNone/>
              <a:defRPr sz="1200" b="1">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518950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A94B-011C-4B13-8C12-E91BF7A40087}"/>
              </a:ext>
            </a:extLst>
          </p:cNvPr>
          <p:cNvSpPr>
            <a:spLocks noGrp="1"/>
          </p:cNvSpPr>
          <p:nvPr>
            <p:ph type="title"/>
          </p:nvPr>
        </p:nvSpPr>
        <p:spPr>
          <a:xfrm>
            <a:off x="1524000" y="1320800"/>
            <a:ext cx="9144000" cy="3095813"/>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9716D5F3-887C-4A8F-842A-0294A9FB0818}"/>
              </a:ext>
            </a:extLst>
          </p:cNvPr>
          <p:cNvSpPr>
            <a:spLocks noGrp="1"/>
          </p:cNvSpPr>
          <p:nvPr>
            <p:ph type="body" idx="1"/>
          </p:nvPr>
        </p:nvSpPr>
        <p:spPr>
          <a:xfrm>
            <a:off x="1523999" y="4589463"/>
            <a:ext cx="914400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94588B-131A-42F3-B76C-62BD65E4806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111AB28-20BD-4CD8-9840-985C3EDBA16F}"/>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E753C85C-3801-46F0-A100-616F5F2F82E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22690660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CB06-0454-4BF1-8011-F8B1A9595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20A70-D33B-4461-B74C-3F59ADB16141}"/>
              </a:ext>
            </a:extLst>
          </p:cNvPr>
          <p:cNvSpPr>
            <a:spLocks noGrp="1"/>
          </p:cNvSpPr>
          <p:nvPr>
            <p:ph sz="half" idx="1"/>
          </p:nvPr>
        </p:nvSpPr>
        <p:spPr>
          <a:xfrm>
            <a:off x="1408813" y="2163725"/>
            <a:ext cx="4610986" cy="40132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81BDF9-836E-431C-8EFA-417A9BEE9F4B}"/>
              </a:ext>
            </a:extLst>
          </p:cNvPr>
          <p:cNvSpPr>
            <a:spLocks noGrp="1"/>
          </p:cNvSpPr>
          <p:nvPr>
            <p:ph sz="half" idx="2"/>
          </p:nvPr>
        </p:nvSpPr>
        <p:spPr>
          <a:xfrm>
            <a:off x="6257260" y="2163725"/>
            <a:ext cx="4853763" cy="4013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BD9F59-B591-4E2F-899E-3CA78CE82D4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46CFD12-B3EC-432C-B264-8AB571CAAFD5}"/>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48F3CBBA-71B3-4857-80E7-525E89FD903F}"/>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3576402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5157787"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5157787" cy="355403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6172200" y="1681163"/>
            <a:ext cx="5183188"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6172200" y="2635623"/>
            <a:ext cx="5183188" cy="355404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a:lstStyle/>
          <a:p>
            <a:endParaRPr lang="en-US" sz="1000"/>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243647700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E062-B7F5-4D30-B416-1BBB4A7D0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BDFF7A-EBD3-4FEB-8451-5D7355069117}"/>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8F54A2D-2C4B-4E1D-AC16-E3B1F1DDB562}"/>
              </a:ext>
            </a:extLst>
          </p:cNvPr>
          <p:cNvSpPr>
            <a:spLocks noGrp="1"/>
          </p:cNvSpPr>
          <p:nvPr>
            <p:ph type="ftr" sz="quarter" idx="11"/>
          </p:nvPr>
        </p:nvSpPr>
        <p:spPr/>
        <p:txBody>
          <a:bodyPr/>
          <a:lstStyle/>
          <a:p>
            <a:endParaRPr lang="en-US" sz="1000"/>
          </a:p>
        </p:txBody>
      </p:sp>
      <p:sp>
        <p:nvSpPr>
          <p:cNvPr id="5" name="Slide Number Placeholder 4">
            <a:extLst>
              <a:ext uri="{FF2B5EF4-FFF2-40B4-BE49-F238E27FC236}">
                <a16:creationId xmlns:a16="http://schemas.microsoft.com/office/drawing/2014/main" id="{2C11F373-DB96-4AEA-8E3E-7EDEA213DEEC}"/>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221662912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p>
            <a:endParaRPr lang="en-US" sz="1000"/>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110839543"/>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9F8C-8071-4BE5-AD6F-C98F481D1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135B3-14BA-4A88-B6B3-88B77B1C63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7C3A4D-5B69-44B4-B17F-770E83F008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F1C41D-2A59-4512-8034-6DB705787D7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D85C494-778C-4EE6-9402-242E1CDD9A69}"/>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6F5677B9-C338-4033-9AFE-B8B81C5D813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24777370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B77DE-4C2E-476F-A419-57470FB66D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9FD1A0-93AE-469A-ADDF-2453B64CAA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C119C9C-EF97-4910-9419-6D7202609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A87172-A64E-4C38-82ED-2A7050B0FB6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C0C3E24-28E2-4512-BEA0-DAEC5E8465CB}"/>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01F04F0D-DA84-434D-B136-BEE9FD80AB95}"/>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78533428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7A08E557-10DB-421A-876E-1AE58F8E07C4}"/>
              </a:ext>
            </a:extLst>
          </p:cNvPr>
          <p:cNvSpPr/>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ooter Placeholder 4">
            <a:extLst>
              <a:ext uri="{FF2B5EF4-FFF2-40B4-BE49-F238E27FC236}">
                <a16:creationId xmlns:a16="http://schemas.microsoft.com/office/drawing/2014/main" id="{EC2EBCA0-8609-4F35-8CA7-7AD35FDACD73}"/>
              </a:ext>
            </a:extLst>
          </p:cNvPr>
          <p:cNvSpPr>
            <a:spLocks noGrp="1"/>
          </p:cNvSpPr>
          <p:nvPr>
            <p:ph type="ftr" sz="quarter" idx="3"/>
          </p:nvPr>
        </p:nvSpPr>
        <p:spPr>
          <a:xfrm>
            <a:off x="175613" y="6434560"/>
            <a:ext cx="3428012" cy="365125"/>
          </a:xfrm>
          <a:prstGeom prst="rect">
            <a:avLst/>
          </a:prstGeom>
        </p:spPr>
        <p:txBody>
          <a:bodyPr vert="horz" lIns="91440" tIns="45720" rIns="91440" bIns="45720" rtlCol="0" anchor="ctr"/>
          <a:lstStyle>
            <a:lvl1pPr algn="l">
              <a:defRPr sz="1050" spc="50" baseline="0">
                <a:solidFill>
                  <a:schemeClr val="accent2"/>
                </a:solidFill>
                <a:latin typeface="+mn-lt"/>
              </a:defRPr>
            </a:lvl1pPr>
          </a:lstStyle>
          <a:p>
            <a:endParaRPr lang="en-US" sz="1000"/>
          </a:p>
        </p:txBody>
      </p:sp>
      <p:sp>
        <p:nvSpPr>
          <p:cNvPr id="2" name="Title Placeholder 1">
            <a:extLst>
              <a:ext uri="{FF2B5EF4-FFF2-40B4-BE49-F238E27FC236}">
                <a16:creationId xmlns:a16="http://schemas.microsoft.com/office/drawing/2014/main" id="{BFDA9639-38D2-4CD4-A861-F6B4C6CB99BD}"/>
              </a:ext>
            </a:extLst>
          </p:cNvPr>
          <p:cNvSpPr>
            <a:spLocks noGrp="1"/>
          </p:cNvSpPr>
          <p:nvPr>
            <p:ph type="title"/>
          </p:nvPr>
        </p:nvSpPr>
        <p:spPr>
          <a:xfrm>
            <a:off x="908775" y="590372"/>
            <a:ext cx="10202248" cy="132589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AF00B1-16C1-47B3-A7A0-B71468312896}"/>
              </a:ext>
            </a:extLst>
          </p:cNvPr>
          <p:cNvSpPr>
            <a:spLocks noGrp="1"/>
          </p:cNvSpPr>
          <p:nvPr>
            <p:ph type="body" idx="1"/>
          </p:nvPr>
        </p:nvSpPr>
        <p:spPr>
          <a:xfrm>
            <a:off x="918825" y="1916262"/>
            <a:ext cx="10192198" cy="4133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CF9501-5B6B-4DAF-B59D-3C129ED805AC}"/>
              </a:ext>
            </a:extLst>
          </p:cNvPr>
          <p:cNvSpPr>
            <a:spLocks noGrp="1"/>
          </p:cNvSpPr>
          <p:nvPr>
            <p:ph type="dt" sz="half" idx="2"/>
          </p:nvPr>
        </p:nvSpPr>
        <p:spPr>
          <a:xfrm>
            <a:off x="9017000" y="6433202"/>
            <a:ext cx="2374150" cy="367841"/>
          </a:xfrm>
          <a:prstGeom prst="rect">
            <a:avLst/>
          </a:prstGeom>
        </p:spPr>
        <p:txBody>
          <a:bodyPr vert="horz" lIns="91440" tIns="45720" rIns="91440" bIns="45720" rtlCol="0" anchor="ctr"/>
          <a:lstStyle>
            <a:lvl1pPr algn="r">
              <a:defRPr sz="1050" spc="50" baseline="0">
                <a:solidFill>
                  <a:srgbClr val="FFFFFF"/>
                </a:solidFill>
                <a:latin typeface="+mn-lt"/>
              </a:defRPr>
            </a:lvl1pPr>
          </a:lstStyle>
          <a:p>
            <a:endParaRPr lang="en-US"/>
          </a:p>
        </p:txBody>
      </p:sp>
      <p:sp>
        <p:nvSpPr>
          <p:cNvPr id="6" name="Slide Number Placeholder 5">
            <a:extLst>
              <a:ext uri="{FF2B5EF4-FFF2-40B4-BE49-F238E27FC236}">
                <a16:creationId xmlns:a16="http://schemas.microsoft.com/office/drawing/2014/main" id="{37685DBD-B7AE-41D8-8CF1-B21CD58E1B45}"/>
              </a:ext>
            </a:extLst>
          </p:cNvPr>
          <p:cNvSpPr>
            <a:spLocks noGrp="1"/>
          </p:cNvSpPr>
          <p:nvPr>
            <p:ph type="sldNum" sz="quarter" idx="4"/>
          </p:nvPr>
        </p:nvSpPr>
        <p:spPr>
          <a:xfrm>
            <a:off x="11391150" y="6433203"/>
            <a:ext cx="693263" cy="367842"/>
          </a:xfrm>
          <a:prstGeom prst="rect">
            <a:avLst/>
          </a:prstGeom>
        </p:spPr>
        <p:txBody>
          <a:bodyPr vert="horz" lIns="91440" tIns="45720" rIns="91440" bIns="45720" rtlCol="0" anchor="ctr"/>
          <a:lstStyle>
            <a:lvl1pPr algn="r">
              <a:defRPr sz="20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02329093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 id="2147483736" r:id="rId24"/>
  </p:sldLayoutIdLst>
  <p:hf hdr="0" ftr="0" dt="0"/>
  <p:txStyles>
    <p:titleStyle>
      <a:lvl1pPr algn="l" defTabSz="914400" rtl="0" eaLnBrk="1" latinLnBrk="0" hangingPunct="1">
        <a:lnSpc>
          <a:spcPct val="90000"/>
        </a:lnSpc>
        <a:spcBef>
          <a:spcPct val="0"/>
        </a:spcBef>
        <a:buNone/>
        <a:defRPr sz="4000" kern="1200">
          <a:solidFill>
            <a:schemeClr val="accent2"/>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5"/>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Clr>
          <a:schemeClr val="accent5"/>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Clr>
          <a:schemeClr val="accent5"/>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2736">
          <p15:clr>
            <a:srgbClr val="F26B43"/>
          </p15:clr>
        </p15:guide>
        <p15:guide id="4" orient="horz" pos="3312">
          <p15:clr>
            <a:srgbClr val="F26B43"/>
          </p15:clr>
        </p15:guide>
        <p15:guide id="5" orient="horz" pos="432">
          <p15:clr>
            <a:srgbClr val="F26B43"/>
          </p15:clr>
        </p15:guide>
        <p15:guide id="7" pos="4416">
          <p15:clr>
            <a:srgbClr val="F26B43"/>
          </p15:clr>
        </p15:guide>
        <p15:guide id="8" pos="5568">
          <p15:clr>
            <a:srgbClr val="F26B43"/>
          </p15:clr>
        </p15:guide>
        <p15:guide id="9" pos="7296">
          <p15:clr>
            <a:srgbClr val="F26B43"/>
          </p15:clr>
        </p15:guide>
        <p15:guide id="10" pos="2688">
          <p15:clr>
            <a:srgbClr val="F26B43"/>
          </p15:clr>
        </p15:guide>
        <p15:guide id="11" pos="1536">
          <p15:clr>
            <a:srgbClr val="F26B43"/>
          </p15:clr>
        </p15:guide>
        <p15:guide id="12" pos="384">
          <p15:clr>
            <a:srgbClr val="F26B43"/>
          </p15:clr>
        </p15:guide>
        <p15:guide id="13" pos="2112">
          <p15:clr>
            <a:srgbClr val="F26B43"/>
          </p15:clr>
        </p15:guide>
        <p15:guide id="14" pos="4992">
          <p15:clr>
            <a:srgbClr val="F26B43"/>
          </p15:clr>
        </p15:guide>
        <p15:guide id="15" pos="6720">
          <p15:clr>
            <a:srgbClr val="F26B43"/>
          </p15:clr>
        </p15:guide>
        <p15:guide id="16" pos="960">
          <p15:clr>
            <a:srgbClr val="F26B43"/>
          </p15:clr>
        </p15:guide>
        <p15:guide id="17" pos="3264">
          <p15:clr>
            <a:srgbClr val="F26B43"/>
          </p15:clr>
        </p15:guide>
        <p15:guide id="18" orient="horz" pos="1008">
          <p15:clr>
            <a:srgbClr val="F26B43"/>
          </p15:clr>
        </p15:guide>
        <p15:guide id="19" orient="horz" pos="3888">
          <p15:clr>
            <a:srgbClr val="F26B43"/>
          </p15:clr>
        </p15:guide>
        <p15:guide id="20" pos="6144">
          <p15:clr>
            <a:srgbClr val="F26B43"/>
          </p15:clr>
        </p15:guide>
        <p15:guide id="21" orient="horz" pos="1584">
          <p15:clr>
            <a:srgbClr val="F26B43"/>
          </p15:clr>
        </p15:guide>
        <p15:guide id="22" pos="576">
          <p15:clr>
            <a:srgbClr val="F26B43"/>
          </p15:clr>
        </p15:guide>
        <p15:guide id="23" pos="7104">
          <p15:clr>
            <a:srgbClr val="F26B43"/>
          </p15:clr>
        </p15:guide>
        <p15:guide id="24" pos="768">
          <p15:clr>
            <a:srgbClr val="F26B43"/>
          </p15:clr>
        </p15:guide>
        <p15:guide id="25" pos="691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7.jpe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20.jpeg"/><Relationship Id="rId4" Type="http://schemas.openxmlformats.org/officeDocument/2006/relationships/image" Target="../media/image19.jpeg"/></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2.png"/><Relationship Id="rId4" Type="http://schemas.microsoft.com/office/2018/10/relationships/comments" Target="../comments/modernComment_1C8_2A33E326.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3.xml"/><Relationship Id="rId1" Type="http://schemas.openxmlformats.org/officeDocument/2006/relationships/slideLayout" Target="../slideLayouts/slideLayout22.xml"/><Relationship Id="rId5" Type="http://schemas.openxmlformats.org/officeDocument/2006/relationships/image" Target="../media/image25.jpeg"/><Relationship Id="rId4" Type="http://schemas.openxmlformats.org/officeDocument/2006/relationships/image" Target="../media/image24.jpeg"/></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4.xml"/><Relationship Id="rId1" Type="http://schemas.openxmlformats.org/officeDocument/2006/relationships/slideLayout" Target="../slideLayouts/slideLayout22.xml"/><Relationship Id="rId5" Type="http://schemas.openxmlformats.org/officeDocument/2006/relationships/image" Target="../media/image28.jpeg"/><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5.xml"/><Relationship Id="rId1" Type="http://schemas.openxmlformats.org/officeDocument/2006/relationships/slideLayout" Target="../slideLayouts/slideLayout22.xml"/><Relationship Id="rId5" Type="http://schemas.openxmlformats.org/officeDocument/2006/relationships/image" Target="../media/image31.jpe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22.xml"/><Relationship Id="rId5" Type="http://schemas.openxmlformats.org/officeDocument/2006/relationships/image" Target="../media/image34.jpeg"/><Relationship Id="rId4" Type="http://schemas.openxmlformats.org/officeDocument/2006/relationships/image" Target="../media/image33.jpeg"/></Relationships>
</file>

<file path=ppt/slides/_rels/slide1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7.xml"/><Relationship Id="rId1" Type="http://schemas.openxmlformats.org/officeDocument/2006/relationships/slideLayout" Target="../slideLayouts/slideLayout22.xml"/><Relationship Id="rId5" Type="http://schemas.openxmlformats.org/officeDocument/2006/relationships/image" Target="../media/image34.jpeg"/><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8" Type="http://schemas.openxmlformats.org/officeDocument/2006/relationships/hyperlink" Target="https://www.amazon.com/alexa" TargetMode="External"/><Relationship Id="rId3" Type="http://schemas.openxmlformats.org/officeDocument/2006/relationships/hyperlink" Target="https://usa.tommy.com/en/tommy-adaptive" TargetMode="External"/><Relationship Id="rId7" Type="http://schemas.openxmlformats.org/officeDocument/2006/relationships/hyperlink" Target="https://www.nike.com/w/mens-easy-on-off-shoes" TargetMode="External"/><Relationship Id="rId12" Type="http://schemas.openxmlformats.org/officeDocument/2006/relationships/hyperlink" Target="https://www.amazon.com/Amazon-smart-plug-works-with-Alexa" TargetMode="External"/><Relationship Id="rId2" Type="http://schemas.openxmlformats.org/officeDocument/2006/relationships/notesSlide" Target="../notesSlides/notesSlide18.xml"/><Relationship Id="rId1" Type="http://schemas.openxmlformats.org/officeDocument/2006/relationships/slideLayout" Target="../slideLayouts/slideLayout22.xml"/><Relationship Id="rId6" Type="http://schemas.openxmlformats.org/officeDocument/2006/relationships/hyperlink" Target="https://www.zappos.com/c/adaptive" TargetMode="External"/><Relationship Id="rId11" Type="http://schemas.openxmlformats.org/officeDocument/2006/relationships/hyperlink" Target="https://www.tp-link.com/us/home-networking/smart-plug/" TargetMode="External"/><Relationship Id="rId5" Type="http://schemas.openxmlformats.org/officeDocument/2006/relationships/hyperlink" Target="https://www.kohls.com/feature/adaptive-clothing-guide.jsp?icid=sl-nav-adptve-clothing-total-productguide" TargetMode="External"/><Relationship Id="rId10" Type="http://schemas.openxmlformats.org/officeDocument/2006/relationships/hyperlink" Target="https://www.apple.com/homepod/" TargetMode="External"/><Relationship Id="rId4" Type="http://schemas.openxmlformats.org/officeDocument/2006/relationships/hyperlink" Target="https://magnaready.com/" TargetMode="External"/><Relationship Id="rId9" Type="http://schemas.openxmlformats.org/officeDocument/2006/relationships/hyperlink" Target="https://store.google.com/us/product/nest_hub_2nd_gen?hl=en-US" TargetMode="Externa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8" Type="http://schemas.openxmlformats.org/officeDocument/2006/relationships/hyperlink" Target="https://www.arlo.com/" TargetMode="External"/><Relationship Id="rId3" Type="http://schemas.openxmlformats.org/officeDocument/2006/relationships/hyperlink" Target="https://www.samsung.com/us/explore/family-hub-refrigerator/overview/" TargetMode="External"/><Relationship Id="rId7" Type="http://schemas.openxmlformats.org/officeDocument/2006/relationships/hyperlink" Target="https://www.amazon.com/Blink-Video-Doorbell/" TargetMode="External"/><Relationship Id="rId12" Type="http://schemas.openxmlformats.org/officeDocument/2006/relationships/hyperlink" Target="https://www.amazon.com/Amazon-Smart-Thermostat/dp/B08J4C8871" TargetMode="External"/><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hyperlink" Target="https://www.opensesamedoor.com/" TargetMode="External"/><Relationship Id="rId11" Type="http://schemas.openxmlformats.org/officeDocument/2006/relationships/hyperlink" Target="https://www.ecobee.com/" TargetMode="External"/><Relationship Id="rId5" Type="http://schemas.openxmlformats.org/officeDocument/2006/relationships/hyperlink" Target="https://www.irobot.com/" TargetMode="External"/><Relationship Id="rId10" Type="http://schemas.openxmlformats.org/officeDocument/2006/relationships/hyperlink" Target="https://home.nest.com/" TargetMode="External"/><Relationship Id="rId4" Type="http://schemas.openxmlformats.org/officeDocument/2006/relationships/hyperlink" Target="https://juneoven.com/pages/smart-oven" TargetMode="External"/><Relationship Id="rId9" Type="http://schemas.openxmlformats.org/officeDocument/2006/relationships/hyperlink" Target="https://ring.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shop.medminder.com/" TargetMode="External"/><Relationship Id="rId3" Type="http://schemas.openxmlformats.org/officeDocument/2006/relationships/hyperlink" Target="https://www.serenashades.com/" TargetMode="External"/><Relationship Id="rId7" Type="http://schemas.openxmlformats.org/officeDocument/2006/relationships/hyperlink" Target="https://www.logitechg.com/en-us/products/gamepads/adaptive-gaming-kit-accessories.943-000318.html" TargetMode="External"/><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hyperlink" Target="https://www.xbox.com/en-US/accessories/controllers/xbox-adaptive-controller" TargetMode="External"/><Relationship Id="rId11" Type="http://schemas.openxmlformats.org/officeDocument/2006/relationships/hyperlink" Target="https://www.apple.com/accessibility/" TargetMode="External"/><Relationship Id="rId5" Type="http://schemas.openxmlformats.org/officeDocument/2006/relationships/hyperlink" Target="https://www.playstation.com/en-us/accessories/access-controller/" TargetMode="External"/><Relationship Id="rId10" Type="http://schemas.openxmlformats.org/officeDocument/2006/relationships/hyperlink" Target="https://pharmacy.amazon.com/pillpack" TargetMode="External"/><Relationship Id="rId4" Type="http://schemas.openxmlformats.org/officeDocument/2006/relationships/hyperlink" Target="https://www.ikea.com/us/en/cat/electric-blinds-44531/" TargetMode="External"/><Relationship Id="rId9" Type="http://schemas.openxmlformats.org/officeDocument/2006/relationships/hyperlink" Target="https://www.pilldrill.com/"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hyperlink" Target="mailto:heather.smith1@atriumhealth.org" TargetMode="Externa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2.xml"/><Relationship Id="rId7" Type="http://schemas.openxmlformats.org/officeDocument/2006/relationships/image" Target="../media/image14.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4" name="Rectangle 23">
            <a:extLst>
              <a:ext uri="{FF2B5EF4-FFF2-40B4-BE49-F238E27FC236}">
                <a16:creationId xmlns:a16="http://schemas.microsoft.com/office/drawing/2014/main" id="{C8226B21-7EEE-457E-BC57-B9EB1CC7A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7FF7C7-E2F6-481F-A3EA-1C41F70617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0224"/>
            <a:ext cx="12191999" cy="25295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310A769-6528-494B-A3D4-47492DFC0A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350224"/>
            <a:ext cx="12192000" cy="2529561"/>
          </a:xfrm>
          <a:prstGeom prst="rect">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1230A3A2-13D1-43FD-BC65-86D09CD510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0224"/>
            <a:ext cx="9108074" cy="2536385"/>
          </a:xfrm>
          <a:custGeom>
            <a:avLst/>
            <a:gdLst>
              <a:gd name="connsiteX0" fmla="*/ 0 w 9108074"/>
              <a:gd name="connsiteY0" fmla="*/ 0 h 2536385"/>
              <a:gd name="connsiteX1" fmla="*/ 1774120 w 9108074"/>
              <a:gd name="connsiteY1" fmla="*/ 0 h 2536385"/>
              <a:gd name="connsiteX2" fmla="*/ 3862043 w 9108074"/>
              <a:gd name="connsiteY2" fmla="*/ 0 h 2536385"/>
              <a:gd name="connsiteX3" fmla="*/ 6665734 w 9108074"/>
              <a:gd name="connsiteY3" fmla="*/ 0 h 2536385"/>
              <a:gd name="connsiteX4" fmla="*/ 6912337 w 9108074"/>
              <a:gd name="connsiteY4" fmla="*/ 23016 h 2536385"/>
              <a:gd name="connsiteX5" fmla="*/ 9108074 w 9108074"/>
              <a:gd name="connsiteY5" fmla="*/ 2515032 h 2536385"/>
              <a:gd name="connsiteX6" fmla="*/ 9107087 w 9108074"/>
              <a:gd name="connsiteY6" fmla="*/ 2536385 h 2536385"/>
              <a:gd name="connsiteX7" fmla="*/ 0 w 9108074"/>
              <a:gd name="connsiteY7" fmla="*/ 2536385 h 2536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08074" h="2536385">
                <a:moveTo>
                  <a:pt x="0" y="0"/>
                </a:moveTo>
                <a:lnTo>
                  <a:pt x="1774120" y="0"/>
                </a:lnTo>
                <a:lnTo>
                  <a:pt x="3862043" y="0"/>
                </a:lnTo>
                <a:lnTo>
                  <a:pt x="6665734" y="0"/>
                </a:lnTo>
                <a:lnTo>
                  <a:pt x="6912337" y="23016"/>
                </a:lnTo>
                <a:cubicBezTo>
                  <a:pt x="8145650" y="151293"/>
                  <a:pt x="9108074" y="1218052"/>
                  <a:pt x="9108074" y="2515032"/>
                </a:cubicBezTo>
                <a:lnTo>
                  <a:pt x="9107087" y="2536385"/>
                </a:lnTo>
                <a:lnTo>
                  <a:pt x="0" y="25363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040D9AD-F97D-8DCF-97C2-FEE69475C0BC}"/>
              </a:ext>
            </a:extLst>
          </p:cNvPr>
          <p:cNvSpPr>
            <a:spLocks noGrp="1"/>
          </p:cNvSpPr>
          <p:nvPr>
            <p:ph type="title"/>
          </p:nvPr>
        </p:nvSpPr>
        <p:spPr>
          <a:xfrm>
            <a:off x="-104660" y="4162854"/>
            <a:ext cx="12199875" cy="2254309"/>
          </a:xfrm>
        </p:spPr>
        <p:txBody>
          <a:bodyPr vert="horz" lIns="91440" tIns="45720" rIns="91440" bIns="45720" rtlCol="0" anchor="ctr">
            <a:normAutofit fontScale="90000"/>
          </a:bodyPr>
          <a:lstStyle/>
          <a:p>
            <a:br>
              <a:rPr lang="en-US" sz="1100" dirty="0"/>
            </a:br>
            <a:br>
              <a:rPr lang="en-US" sz="1200" dirty="0"/>
            </a:br>
            <a:br>
              <a:rPr lang="en-US" sz="1200" dirty="0">
                <a:latin typeface="Telegraf"/>
              </a:rPr>
            </a:br>
            <a:br>
              <a:rPr lang="en-US" sz="1600" dirty="0">
                <a:latin typeface="Telegraf"/>
              </a:rPr>
            </a:br>
            <a:r>
              <a:rPr lang="en-US" sz="4900">
                <a:solidFill>
                  <a:srgbClr val="FFFFFF"/>
                </a:solidFill>
                <a:latin typeface="Telegraf"/>
                <a:ea typeface="Calibri"/>
                <a:cs typeface="Calibri"/>
              </a:rPr>
              <a:t>Introduction</a:t>
            </a:r>
            <a:r>
              <a:rPr lang="en-US" sz="4900" dirty="0">
                <a:solidFill>
                  <a:srgbClr val="FFFFFF"/>
                </a:solidFill>
                <a:latin typeface="Telegraf"/>
                <a:ea typeface="Calibri"/>
                <a:cs typeface="Calibri"/>
              </a:rPr>
              <a:t> to Assistive Technology and Universal Design</a:t>
            </a:r>
            <a:br>
              <a:rPr lang="en-US" sz="4000" dirty="0">
                <a:latin typeface="Telegraf"/>
              </a:rPr>
            </a:br>
            <a:br>
              <a:rPr lang="en-US" sz="4000" dirty="0">
                <a:latin typeface="Telegraf"/>
              </a:rPr>
            </a:br>
            <a:r>
              <a:rPr lang="en-US" sz="4000" dirty="0">
                <a:solidFill>
                  <a:srgbClr val="FFFFFF"/>
                </a:solidFill>
                <a:latin typeface="Telegraf"/>
                <a:ea typeface="Calibri"/>
                <a:cs typeface="Calibri"/>
              </a:rPr>
              <a:t>Heather B. Smith, MS, OTR/L, ATP, CBIS, CSRS</a:t>
            </a:r>
            <a:endParaRPr lang="en-US" dirty="0">
              <a:latin typeface="Telegraf"/>
            </a:endParaRPr>
          </a:p>
        </p:txBody>
      </p:sp>
      <p:pic>
        <p:nvPicPr>
          <p:cNvPr id="6" name="Picture 5" descr="A blue and white logo&#10;&#10;AI-generated content may be incorrect.">
            <a:extLst>
              <a:ext uri="{FF2B5EF4-FFF2-40B4-BE49-F238E27FC236}">
                <a16:creationId xmlns:a16="http://schemas.microsoft.com/office/drawing/2014/main" id="{BE2786BD-08E7-7D44-0A79-201FDF079360}"/>
              </a:ext>
            </a:extLst>
          </p:cNvPr>
          <p:cNvPicPr>
            <a:picLocks noChangeAspect="1"/>
          </p:cNvPicPr>
          <p:nvPr/>
        </p:nvPicPr>
        <p:blipFill>
          <a:blip r:embed="rId3"/>
          <a:stretch>
            <a:fillRect/>
          </a:stretch>
        </p:blipFill>
        <p:spPr>
          <a:xfrm>
            <a:off x="1549024" y="688489"/>
            <a:ext cx="9093952" cy="3091942"/>
          </a:xfrm>
          <a:prstGeom prst="rect">
            <a:avLst/>
          </a:prstGeom>
        </p:spPr>
      </p:pic>
      <p:sp>
        <p:nvSpPr>
          <p:cNvPr id="3" name="Slide Number Placeholder 2">
            <a:extLst>
              <a:ext uri="{FF2B5EF4-FFF2-40B4-BE49-F238E27FC236}">
                <a16:creationId xmlns:a16="http://schemas.microsoft.com/office/drawing/2014/main" id="{5D9882FA-049D-25F3-3F24-590E9D0F184A}"/>
              </a:ext>
            </a:extLst>
          </p:cNvPr>
          <p:cNvSpPr>
            <a:spLocks noGrp="1"/>
          </p:cNvSpPr>
          <p:nvPr>
            <p:ph type="sldNum" sz="quarter" idx="4"/>
          </p:nvPr>
        </p:nvSpPr>
        <p:spPr>
          <a:xfrm>
            <a:off x="11391152" y="6433203"/>
            <a:ext cx="702781" cy="367842"/>
          </a:xfrm>
        </p:spPr>
        <p:txBody>
          <a:bodyPr vert="horz" lIns="91440" tIns="45720" rIns="91440" bIns="45720" rtlCol="0" anchor="ctr">
            <a:noAutofit/>
          </a:bodyPr>
          <a:lstStyle/>
          <a:p>
            <a:pPr algn="r">
              <a:lnSpc>
                <a:spcPct val="90000"/>
              </a:lnSpc>
              <a:spcAft>
                <a:spcPts val="600"/>
              </a:spcAft>
            </a:pPr>
            <a:fld id="{08AB70BE-1769-45B8-85A6-0C837432C7E6}" type="slidenum">
              <a:rPr lang="en-US" sz="2800" dirty="0">
                <a:latin typeface="Telegraf"/>
              </a:rPr>
              <a:pPr algn="r">
                <a:lnSpc>
                  <a:spcPct val="90000"/>
                </a:lnSpc>
                <a:spcAft>
                  <a:spcPts val="600"/>
                </a:spcAft>
              </a:pPr>
              <a:t>1</a:t>
            </a:fld>
            <a:endParaRPr lang="en-US" sz="1900">
              <a:latin typeface="Telegraf"/>
            </a:endParaRPr>
          </a:p>
        </p:txBody>
      </p:sp>
    </p:spTree>
    <p:extLst>
      <p:ext uri="{BB962C8B-B14F-4D97-AF65-F5344CB8AC3E}">
        <p14:creationId xmlns:p14="http://schemas.microsoft.com/office/powerpoint/2010/main" val="3441048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9FE69A76-AC41-8D04-9E86-A8D3E00102A9}"/>
            </a:ext>
          </a:extLst>
        </p:cNvPr>
        <p:cNvGrpSpPr/>
        <p:nvPr/>
      </p:nvGrpSpPr>
      <p:grpSpPr>
        <a:xfrm>
          <a:off x="0" y="0"/>
          <a:ext cx="0" cy="0"/>
          <a:chOff x="0" y="0"/>
          <a:chExt cx="0" cy="0"/>
        </a:xfrm>
      </p:grpSpPr>
      <p:sp>
        <p:nvSpPr>
          <p:cNvPr id="55" name="Freeform: Shape 54">
            <a:extLst>
              <a:ext uri="{FF2B5EF4-FFF2-40B4-BE49-F238E27FC236}">
                <a16:creationId xmlns:a16="http://schemas.microsoft.com/office/drawing/2014/main" id="{D3B8FA0A-0052-EECC-9509-02671176CE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57" name="Rectangle 56">
            <a:extLst>
              <a:ext uri="{FF2B5EF4-FFF2-40B4-BE49-F238E27FC236}">
                <a16:creationId xmlns:a16="http://schemas.microsoft.com/office/drawing/2014/main" id="{E368AC9A-F34D-855E-B75D-C43A5E80A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F2E95DC0-3077-CE5C-D2AA-DA41821500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9719"/>
            <a:ext cx="12192000" cy="6880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3066A7C9-C35F-2783-4CD4-2CEDF1E17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29913" y="-174"/>
            <a:ext cx="5869355" cy="6858000"/>
          </a:xfrm>
          <a:custGeom>
            <a:avLst/>
            <a:gdLst>
              <a:gd name="connsiteX0" fmla="*/ 0 w 12192000"/>
              <a:gd name="connsiteY0" fmla="*/ 6854090 h 6858000"/>
              <a:gd name="connsiteX1" fmla="*/ 6168014 w 12192000"/>
              <a:gd name="connsiteY1" fmla="*/ 6854090 h 6858000"/>
              <a:gd name="connsiteX2" fmla="*/ 6322645 w 12192000"/>
              <a:gd name="connsiteY2" fmla="*/ 6858000 h 6858000"/>
              <a:gd name="connsiteX3" fmla="*/ 0 w 12192000"/>
              <a:gd name="connsiteY3" fmla="*/ 6858000 h 6858000"/>
              <a:gd name="connsiteX4" fmla="*/ 6477289 w 12192000"/>
              <a:gd name="connsiteY4" fmla="*/ 0 h 6858000"/>
              <a:gd name="connsiteX5" fmla="*/ 12192000 w 12192000"/>
              <a:gd name="connsiteY5" fmla="*/ 0 h 6858000"/>
              <a:gd name="connsiteX6" fmla="*/ 12192000 w 12192000"/>
              <a:gd name="connsiteY6" fmla="*/ 6858000 h 6858000"/>
              <a:gd name="connsiteX7" fmla="*/ 6322645 w 12192000"/>
              <a:gd name="connsiteY7" fmla="*/ 6858000 h 6858000"/>
              <a:gd name="connsiteX8" fmla="*/ 9753600 w 12192000"/>
              <a:gd name="connsiteY8" fmla="*/ 3427045 h 6858000"/>
              <a:gd name="connsiteX9" fmla="*/ 6499201 w 12192000"/>
              <a:gd name="connsiteY9" fmla="*/ 554 h 6858000"/>
              <a:gd name="connsiteX0" fmla="*/ 0 w 12192000"/>
              <a:gd name="connsiteY0" fmla="*/ 6858000 h 6858000"/>
              <a:gd name="connsiteX1" fmla="*/ 6168014 w 12192000"/>
              <a:gd name="connsiteY1" fmla="*/ 6854090 h 6858000"/>
              <a:gd name="connsiteX2" fmla="*/ 6322645 w 12192000"/>
              <a:gd name="connsiteY2" fmla="*/ 6858000 h 6858000"/>
              <a:gd name="connsiteX3" fmla="*/ 0 w 12192000"/>
              <a:gd name="connsiteY3" fmla="*/ 6858000 h 6858000"/>
              <a:gd name="connsiteX4" fmla="*/ 6477289 w 12192000"/>
              <a:gd name="connsiteY4" fmla="*/ 0 h 6858000"/>
              <a:gd name="connsiteX5" fmla="*/ 12192000 w 12192000"/>
              <a:gd name="connsiteY5" fmla="*/ 0 h 6858000"/>
              <a:gd name="connsiteX6" fmla="*/ 12192000 w 12192000"/>
              <a:gd name="connsiteY6" fmla="*/ 6858000 h 6858000"/>
              <a:gd name="connsiteX7" fmla="*/ 6322645 w 12192000"/>
              <a:gd name="connsiteY7" fmla="*/ 6858000 h 6858000"/>
              <a:gd name="connsiteX8" fmla="*/ 9753600 w 12192000"/>
              <a:gd name="connsiteY8" fmla="*/ 3427045 h 6858000"/>
              <a:gd name="connsiteX9" fmla="*/ 6499201 w 12192000"/>
              <a:gd name="connsiteY9" fmla="*/ 554 h 6858000"/>
              <a:gd name="connsiteX10" fmla="*/ 6477289 w 12192000"/>
              <a:gd name="connsiteY10" fmla="*/ 0 h 6858000"/>
              <a:gd name="connsiteX0" fmla="*/ 154631 w 6023986"/>
              <a:gd name="connsiteY0" fmla="*/ 6858000 h 6858000"/>
              <a:gd name="connsiteX1" fmla="*/ 0 w 6023986"/>
              <a:gd name="connsiteY1" fmla="*/ 6854090 h 6858000"/>
              <a:gd name="connsiteX2" fmla="*/ 154631 w 6023986"/>
              <a:gd name="connsiteY2" fmla="*/ 6858000 h 6858000"/>
              <a:gd name="connsiteX3" fmla="*/ 309275 w 6023986"/>
              <a:gd name="connsiteY3" fmla="*/ 0 h 6858000"/>
              <a:gd name="connsiteX4" fmla="*/ 6023986 w 6023986"/>
              <a:gd name="connsiteY4" fmla="*/ 0 h 6858000"/>
              <a:gd name="connsiteX5" fmla="*/ 6023986 w 6023986"/>
              <a:gd name="connsiteY5" fmla="*/ 6858000 h 6858000"/>
              <a:gd name="connsiteX6" fmla="*/ 154631 w 6023986"/>
              <a:gd name="connsiteY6" fmla="*/ 6858000 h 6858000"/>
              <a:gd name="connsiteX7" fmla="*/ 3585586 w 6023986"/>
              <a:gd name="connsiteY7" fmla="*/ 3427045 h 6858000"/>
              <a:gd name="connsiteX8" fmla="*/ 331187 w 6023986"/>
              <a:gd name="connsiteY8" fmla="*/ 554 h 6858000"/>
              <a:gd name="connsiteX9" fmla="*/ 309275 w 6023986"/>
              <a:gd name="connsiteY9" fmla="*/ 0 h 6858000"/>
              <a:gd name="connsiteX0" fmla="*/ 154644 w 5869355"/>
              <a:gd name="connsiteY0" fmla="*/ 0 h 6858000"/>
              <a:gd name="connsiteX1" fmla="*/ 5869355 w 5869355"/>
              <a:gd name="connsiteY1" fmla="*/ 0 h 6858000"/>
              <a:gd name="connsiteX2" fmla="*/ 5869355 w 5869355"/>
              <a:gd name="connsiteY2" fmla="*/ 6858000 h 6858000"/>
              <a:gd name="connsiteX3" fmla="*/ 0 w 5869355"/>
              <a:gd name="connsiteY3" fmla="*/ 6858000 h 6858000"/>
              <a:gd name="connsiteX4" fmla="*/ 3430955 w 5869355"/>
              <a:gd name="connsiteY4" fmla="*/ 3427045 h 6858000"/>
              <a:gd name="connsiteX5" fmla="*/ 176556 w 5869355"/>
              <a:gd name="connsiteY5" fmla="*/ 554 h 6858000"/>
              <a:gd name="connsiteX6" fmla="*/ 154644 w 586935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69355" h="6858000">
                <a:moveTo>
                  <a:pt x="154644" y="0"/>
                </a:moveTo>
                <a:lnTo>
                  <a:pt x="5869355" y="0"/>
                </a:lnTo>
                <a:lnTo>
                  <a:pt x="5869355" y="6858000"/>
                </a:lnTo>
                <a:lnTo>
                  <a:pt x="0" y="6858000"/>
                </a:lnTo>
                <a:cubicBezTo>
                  <a:pt x="1894864" y="6858000"/>
                  <a:pt x="3430955" y="5321909"/>
                  <a:pt x="3430955" y="3427045"/>
                </a:cubicBezTo>
                <a:cubicBezTo>
                  <a:pt x="3430955" y="1591396"/>
                  <a:pt x="1989370" y="92446"/>
                  <a:pt x="176556" y="554"/>
                </a:cubicBezTo>
                <a:lnTo>
                  <a:pt x="154644" y="0"/>
                </a:lnTo>
                <a:close/>
              </a:path>
            </a:pathLst>
          </a:custGeom>
          <a:solidFill>
            <a:schemeClr val="accent2">
              <a:lumMod val="75000"/>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96B87C-7E79-1F81-AF23-6DF2C5107A88}"/>
              </a:ext>
            </a:extLst>
          </p:cNvPr>
          <p:cNvSpPr>
            <a:spLocks noGrp="1"/>
          </p:cNvSpPr>
          <p:nvPr>
            <p:ph type="title"/>
          </p:nvPr>
        </p:nvSpPr>
        <p:spPr>
          <a:xfrm>
            <a:off x="914401" y="478717"/>
            <a:ext cx="7450371" cy="1344706"/>
          </a:xfrm>
        </p:spPr>
        <p:txBody>
          <a:bodyPr vert="horz" lIns="91440" tIns="45720" rIns="91440" bIns="45720" rtlCol="0" anchor="ctr">
            <a:normAutofit/>
          </a:bodyPr>
          <a:lstStyle/>
          <a:p>
            <a:pPr>
              <a:lnSpc>
                <a:spcPct val="100000"/>
              </a:lnSpc>
            </a:pPr>
            <a:r>
              <a:rPr lang="en-US" sz="6000" b="1">
                <a:solidFill>
                  <a:srgbClr val="FFFFFF"/>
                </a:solidFill>
                <a:latin typeface="Telegraf"/>
              </a:rPr>
              <a:t>Nike</a:t>
            </a:r>
          </a:p>
        </p:txBody>
      </p:sp>
      <p:sp>
        <p:nvSpPr>
          <p:cNvPr id="63" name="Freeform: Shape 62">
            <a:extLst>
              <a:ext uri="{FF2B5EF4-FFF2-40B4-BE49-F238E27FC236}">
                <a16:creationId xmlns:a16="http://schemas.microsoft.com/office/drawing/2014/main" id="{7E12A8C2-D46E-043E-4819-8FBFD014A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92" y="2123165"/>
            <a:ext cx="11500196" cy="4734835"/>
          </a:xfrm>
          <a:custGeom>
            <a:avLst/>
            <a:gdLst>
              <a:gd name="connsiteX0" fmla="*/ 3421060 w 11500196"/>
              <a:gd name="connsiteY0" fmla="*/ 0 h 4749402"/>
              <a:gd name="connsiteX1" fmla="*/ 11500196 w 11500196"/>
              <a:gd name="connsiteY1" fmla="*/ 3910 h 4749402"/>
              <a:gd name="connsiteX2" fmla="*/ 11500196 w 11500196"/>
              <a:gd name="connsiteY2" fmla="*/ 4749402 h 4749402"/>
              <a:gd name="connsiteX3" fmla="*/ 0 w 11500196"/>
              <a:gd name="connsiteY3" fmla="*/ 4749402 h 4749402"/>
              <a:gd name="connsiteX4" fmla="*/ 7818 w 11500196"/>
              <a:gd name="connsiteY4" fmla="*/ 3080160 h 4749402"/>
              <a:gd name="connsiteX5" fmla="*/ 3421060 w 11500196"/>
              <a:gd name="connsiteY5" fmla="*/ 0 h 474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0196" h="4749402">
                <a:moveTo>
                  <a:pt x="3421060" y="0"/>
                </a:moveTo>
                <a:lnTo>
                  <a:pt x="11500196" y="3910"/>
                </a:lnTo>
                <a:lnTo>
                  <a:pt x="11500196" y="4749402"/>
                </a:lnTo>
                <a:lnTo>
                  <a:pt x="0" y="4749402"/>
                </a:lnTo>
                <a:lnTo>
                  <a:pt x="7818" y="3080160"/>
                </a:lnTo>
                <a:cubicBezTo>
                  <a:pt x="183518" y="1350080"/>
                  <a:pt x="1644625" y="0"/>
                  <a:pt x="3421060" y="0"/>
                </a:cubicBezTo>
                <a:close/>
              </a:path>
            </a:pathLst>
          </a:custGeom>
          <a:solidFill>
            <a:schemeClr val="accent2">
              <a:lumMod val="60000"/>
              <a:lumOff val="40000"/>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32E57187-43FA-DF5A-F64F-200DADDC5A2F}"/>
              </a:ext>
            </a:extLst>
          </p:cNvPr>
          <p:cNvSpPr>
            <a:spLocks noGrp="1"/>
          </p:cNvSpPr>
          <p:nvPr>
            <p:ph type="body" sz="half" idx="2"/>
          </p:nvPr>
        </p:nvSpPr>
        <p:spPr>
          <a:xfrm>
            <a:off x="683795" y="2982193"/>
            <a:ext cx="7241005" cy="4147269"/>
          </a:xfrm>
        </p:spPr>
        <p:txBody>
          <a:bodyPr vert="horz" lIns="91440" tIns="45720" rIns="91440" bIns="45720" rtlCol="0" anchor="t">
            <a:normAutofit/>
          </a:bodyPr>
          <a:lstStyle/>
          <a:p>
            <a:pPr marL="628015" lvl="1" indent="-228600">
              <a:spcBef>
                <a:spcPts val="751"/>
              </a:spcBef>
              <a:buFont typeface="Arial" panose="020B0604020202020204" pitchFamily="34" charset="0"/>
              <a:buChar char="•"/>
            </a:pPr>
            <a:r>
              <a:rPr lang="en-US" sz="3200">
                <a:solidFill>
                  <a:srgbClr val="FFFFFF"/>
                </a:solidFill>
                <a:latin typeface="Telegraf"/>
              </a:rPr>
              <a:t>Nike has a line of adaptive shoes. </a:t>
            </a:r>
          </a:p>
          <a:p>
            <a:pPr marL="628015" lvl="1" indent="-228600">
              <a:spcBef>
                <a:spcPts val="751"/>
              </a:spcBef>
              <a:buFont typeface="Arial" panose="020B0604020202020204" pitchFamily="34" charset="0"/>
              <a:buChar char="•"/>
            </a:pPr>
            <a:r>
              <a:rPr lang="en-US" sz="3200">
                <a:solidFill>
                  <a:srgbClr val="FFFFFF"/>
                </a:solidFill>
                <a:latin typeface="Telegraf"/>
              </a:rPr>
              <a:t>These include Air Jordans</a:t>
            </a:r>
          </a:p>
          <a:p>
            <a:pPr marL="628015" lvl="1" indent="-228600">
              <a:spcBef>
                <a:spcPts val="751"/>
              </a:spcBef>
              <a:buFont typeface="Arial" panose="020B0604020202020204" pitchFamily="34" charset="0"/>
              <a:buChar char="•"/>
            </a:pPr>
            <a:r>
              <a:rPr lang="en-US" sz="3200">
                <a:solidFill>
                  <a:srgbClr val="FFFFFF"/>
                </a:solidFill>
                <a:latin typeface="Telegraf"/>
              </a:rPr>
              <a:t>Men's, women's and children</a:t>
            </a:r>
          </a:p>
          <a:p>
            <a:pPr marL="628015" lvl="1" indent="-228600">
              <a:spcBef>
                <a:spcPts val="751"/>
              </a:spcBef>
              <a:buFont typeface="Arial" panose="020B0604020202020204" pitchFamily="34" charset="0"/>
              <a:buChar char="•"/>
            </a:pPr>
            <a:r>
              <a:rPr lang="en-US" sz="3200">
                <a:solidFill>
                  <a:srgbClr val="FFFFFF"/>
                </a:solidFill>
                <a:latin typeface="Telegraf"/>
              </a:rPr>
              <a:t>Athletic shoes including cleats</a:t>
            </a:r>
          </a:p>
        </p:txBody>
      </p:sp>
      <p:pic>
        <p:nvPicPr>
          <p:cNvPr id="8" name="Picture 7" descr="Nike EasyOn – Adaptive Shoes for Every Body. Nike.com">
            <a:extLst>
              <a:ext uri="{FF2B5EF4-FFF2-40B4-BE49-F238E27FC236}">
                <a16:creationId xmlns:a16="http://schemas.microsoft.com/office/drawing/2014/main" id="{DBF1A87A-67C9-5D38-5B62-1142A071C953}"/>
              </a:ext>
            </a:extLst>
          </p:cNvPr>
          <p:cNvPicPr>
            <a:picLocks noChangeAspect="1"/>
          </p:cNvPicPr>
          <p:nvPr/>
        </p:nvPicPr>
        <p:blipFill>
          <a:blip r:embed="rId3"/>
          <a:srcRect t="25733" b="5044"/>
          <a:stretch>
            <a:fillRect/>
          </a:stretch>
        </p:blipFill>
        <p:spPr>
          <a:xfrm>
            <a:off x="8816783" y="4512900"/>
            <a:ext cx="3393604" cy="2349158"/>
          </a:xfrm>
          <a:prstGeom prst="rect">
            <a:avLst/>
          </a:prstGeom>
        </p:spPr>
      </p:pic>
      <p:sp>
        <p:nvSpPr>
          <p:cNvPr id="5" name="Slide Number Placeholder 4">
            <a:extLst>
              <a:ext uri="{FF2B5EF4-FFF2-40B4-BE49-F238E27FC236}">
                <a16:creationId xmlns:a16="http://schemas.microsoft.com/office/drawing/2014/main" id="{14921608-9839-8FC6-031C-24915DE12A9D}"/>
              </a:ext>
            </a:extLst>
          </p:cNvPr>
          <p:cNvSpPr>
            <a:spLocks noGrp="1"/>
          </p:cNvSpPr>
          <p:nvPr>
            <p:ph type="sldNum" sz="quarter" idx="12"/>
          </p:nvPr>
        </p:nvSpPr>
        <p:spPr>
          <a:xfrm>
            <a:off x="11391152" y="6434524"/>
            <a:ext cx="693261" cy="365125"/>
          </a:xfrm>
        </p:spPr>
        <p:txBody>
          <a:bodyPr vert="horz" lIns="91440" tIns="45720" rIns="91440" bIns="45720" rtlCol="0" anchor="ctr">
            <a:normAutofit/>
          </a:bodyPr>
          <a:lstStyle/>
          <a:p>
            <a:pPr>
              <a:lnSpc>
                <a:spcPct val="90000"/>
              </a:lnSpc>
              <a:spcAft>
                <a:spcPts val="600"/>
              </a:spcAft>
            </a:pPr>
            <a:fld id="{08AB70BE-1769-45B8-85A6-0C837432C7E6}" type="slidenum">
              <a:rPr lang="en-US" sz="1900">
                <a:latin typeface="Telegraf"/>
              </a:rPr>
              <a:pPr>
                <a:lnSpc>
                  <a:spcPct val="90000"/>
                </a:lnSpc>
                <a:spcAft>
                  <a:spcPts val="600"/>
                </a:spcAft>
              </a:pPr>
              <a:t>10</a:t>
            </a:fld>
            <a:endParaRPr lang="en-US" sz="1900">
              <a:latin typeface="Telegraf"/>
            </a:endParaRPr>
          </a:p>
        </p:txBody>
      </p:sp>
      <p:pic>
        <p:nvPicPr>
          <p:cNvPr id="9" name="Content Placeholder 8" descr="Nike EasyOn – Adaptive Shoes for Every Body. Nike.com">
            <a:extLst>
              <a:ext uri="{FF2B5EF4-FFF2-40B4-BE49-F238E27FC236}">
                <a16:creationId xmlns:a16="http://schemas.microsoft.com/office/drawing/2014/main" id="{9AA33C88-7445-3265-11DB-A07B962C166E}"/>
              </a:ext>
            </a:extLst>
          </p:cNvPr>
          <p:cNvPicPr>
            <a:picLocks noGrp="1" noChangeAspect="1"/>
          </p:cNvPicPr>
          <p:nvPr>
            <p:ph idx="1"/>
          </p:nvPr>
        </p:nvPicPr>
        <p:blipFill>
          <a:blip r:embed="rId4"/>
          <a:stretch>
            <a:fillRect/>
          </a:stretch>
        </p:blipFill>
        <p:spPr>
          <a:xfrm>
            <a:off x="7476435" y="1147845"/>
            <a:ext cx="3119731" cy="3860968"/>
          </a:xfrm>
        </p:spPr>
      </p:pic>
      <p:pic>
        <p:nvPicPr>
          <p:cNvPr id="12" name="Picture 11" descr="Nike Go FlyEase Women's Easy On/Off Shoes - Black/White">
            <a:extLst>
              <a:ext uri="{FF2B5EF4-FFF2-40B4-BE49-F238E27FC236}">
                <a16:creationId xmlns:a16="http://schemas.microsoft.com/office/drawing/2014/main" id="{BDEF1BD7-9B57-FB6E-7CFE-BD964DBA7BB4}"/>
              </a:ext>
            </a:extLst>
          </p:cNvPr>
          <p:cNvPicPr>
            <a:picLocks noChangeAspect="1"/>
          </p:cNvPicPr>
          <p:nvPr/>
        </p:nvPicPr>
        <p:blipFill>
          <a:blip r:embed="rId5"/>
          <a:srcRect t="25320" b="24135"/>
          <a:stretch>
            <a:fillRect/>
          </a:stretch>
        </p:blipFill>
        <p:spPr>
          <a:xfrm>
            <a:off x="8846862" y="-20978"/>
            <a:ext cx="3393604" cy="2144143"/>
          </a:xfrm>
          <a:prstGeom prst="rect">
            <a:avLst/>
          </a:prstGeom>
        </p:spPr>
      </p:pic>
    </p:spTree>
    <p:extLst>
      <p:ext uri="{BB962C8B-B14F-4D97-AF65-F5344CB8AC3E}">
        <p14:creationId xmlns:p14="http://schemas.microsoft.com/office/powerpoint/2010/main" val="4095017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C9F5DF1-4BCB-39CE-8A00-16B641A027CB}"/>
            </a:ext>
          </a:extLst>
        </p:cNvPr>
        <p:cNvGrpSpPr/>
        <p:nvPr/>
      </p:nvGrpSpPr>
      <p:grpSpPr>
        <a:xfrm>
          <a:off x="0" y="0"/>
          <a:ext cx="0" cy="0"/>
          <a:chOff x="0" y="0"/>
          <a:chExt cx="0" cy="0"/>
        </a:xfrm>
      </p:grpSpPr>
      <p:sp>
        <p:nvSpPr>
          <p:cNvPr id="81" name="Freeform: Shape 80">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83" name="Rectangle 82">
            <a:extLst>
              <a:ext uri="{FF2B5EF4-FFF2-40B4-BE49-F238E27FC236}">
                <a16:creationId xmlns:a16="http://schemas.microsoft.com/office/drawing/2014/main" id="{D778DCE0-3BED-4B44-B7A5-0ED5C6610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498972C4-EBA3-4889-B07A-A740CA63FF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5" y="4357049"/>
            <a:ext cx="12207753" cy="25295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9260411F-81A4-4BE3-8877-390D08765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3" y="4350224"/>
            <a:ext cx="12207753" cy="2529561"/>
          </a:xfrm>
          <a:prstGeom prst="rect">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Shape 88">
            <a:extLst>
              <a:ext uri="{FF2B5EF4-FFF2-40B4-BE49-F238E27FC236}">
                <a16:creationId xmlns:a16="http://schemas.microsoft.com/office/drawing/2014/main" id="{38795744-4040-4EBA-B2AF-E5251D94B4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5" y="4350225"/>
            <a:ext cx="9108074" cy="2536385"/>
          </a:xfrm>
          <a:custGeom>
            <a:avLst/>
            <a:gdLst>
              <a:gd name="connsiteX0" fmla="*/ 0 w 9108074"/>
              <a:gd name="connsiteY0" fmla="*/ 0 h 2536385"/>
              <a:gd name="connsiteX1" fmla="*/ 1774120 w 9108074"/>
              <a:gd name="connsiteY1" fmla="*/ 0 h 2536385"/>
              <a:gd name="connsiteX2" fmla="*/ 3862043 w 9108074"/>
              <a:gd name="connsiteY2" fmla="*/ 0 h 2536385"/>
              <a:gd name="connsiteX3" fmla="*/ 6665734 w 9108074"/>
              <a:gd name="connsiteY3" fmla="*/ 0 h 2536385"/>
              <a:gd name="connsiteX4" fmla="*/ 6912337 w 9108074"/>
              <a:gd name="connsiteY4" fmla="*/ 23016 h 2536385"/>
              <a:gd name="connsiteX5" fmla="*/ 9108074 w 9108074"/>
              <a:gd name="connsiteY5" fmla="*/ 2515032 h 2536385"/>
              <a:gd name="connsiteX6" fmla="*/ 9107087 w 9108074"/>
              <a:gd name="connsiteY6" fmla="*/ 2536385 h 2536385"/>
              <a:gd name="connsiteX7" fmla="*/ 0 w 9108074"/>
              <a:gd name="connsiteY7" fmla="*/ 2536385 h 2536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08074" h="2536385">
                <a:moveTo>
                  <a:pt x="0" y="0"/>
                </a:moveTo>
                <a:lnTo>
                  <a:pt x="1774120" y="0"/>
                </a:lnTo>
                <a:lnTo>
                  <a:pt x="3862043" y="0"/>
                </a:lnTo>
                <a:lnTo>
                  <a:pt x="6665734" y="0"/>
                </a:lnTo>
                <a:lnTo>
                  <a:pt x="6912337" y="23016"/>
                </a:lnTo>
                <a:cubicBezTo>
                  <a:pt x="8145650" y="151293"/>
                  <a:pt x="9108074" y="1218052"/>
                  <a:pt x="9108074" y="2515032"/>
                </a:cubicBezTo>
                <a:lnTo>
                  <a:pt x="9107087" y="2536385"/>
                </a:lnTo>
                <a:lnTo>
                  <a:pt x="0" y="25363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6FCEEEE-CA06-0C52-D86C-83D77C5D018F}"/>
              </a:ext>
            </a:extLst>
          </p:cNvPr>
          <p:cNvSpPr>
            <a:spLocks noGrp="1"/>
          </p:cNvSpPr>
          <p:nvPr>
            <p:ph type="title"/>
          </p:nvPr>
        </p:nvSpPr>
        <p:spPr>
          <a:xfrm>
            <a:off x="766293" y="4861775"/>
            <a:ext cx="7425101" cy="1468192"/>
          </a:xfrm>
        </p:spPr>
        <p:txBody>
          <a:bodyPr vert="horz" lIns="91440" tIns="45720" rIns="91440" bIns="45720" rtlCol="0" anchor="ctr">
            <a:normAutofit/>
          </a:bodyPr>
          <a:lstStyle/>
          <a:p>
            <a:pPr>
              <a:lnSpc>
                <a:spcPct val="100000"/>
              </a:lnSpc>
            </a:pPr>
            <a:r>
              <a:rPr lang="en-US" sz="4400">
                <a:solidFill>
                  <a:srgbClr val="FFFFFF"/>
                </a:solidFill>
              </a:rPr>
              <a:t>Easy On Jordans</a:t>
            </a:r>
          </a:p>
        </p:txBody>
      </p:sp>
      <p:pic>
        <p:nvPicPr>
          <p:cNvPr id="7" name="Content Placeholder 6" descr="A black and red shoe&#10;&#10;AI-generated content may be incorrect.">
            <a:extLst>
              <a:ext uri="{FF2B5EF4-FFF2-40B4-BE49-F238E27FC236}">
                <a16:creationId xmlns:a16="http://schemas.microsoft.com/office/drawing/2014/main" id="{068CB465-226A-E95C-63FF-46F78640D0CC}"/>
              </a:ext>
            </a:extLst>
          </p:cNvPr>
          <p:cNvPicPr>
            <a:picLocks noGrp="1" noChangeAspect="1"/>
          </p:cNvPicPr>
          <p:nvPr>
            <p:ph idx="1"/>
          </p:nvPr>
        </p:nvPicPr>
        <p:blipFill>
          <a:blip r:embed="rId3"/>
          <a:srcRect t="3917" b="4517"/>
          <a:stretch>
            <a:fillRect/>
          </a:stretch>
        </p:blipFill>
        <p:spPr>
          <a:xfrm>
            <a:off x="609599" y="1024611"/>
            <a:ext cx="3443799" cy="2365012"/>
          </a:xfrm>
          <a:prstGeom prst="rect">
            <a:avLst/>
          </a:prstGeom>
        </p:spPr>
      </p:pic>
      <p:pic>
        <p:nvPicPr>
          <p:cNvPr id="10" name="Picture 9" descr="A red and black shoe&#10;&#10;AI-generated content may be incorrect.">
            <a:extLst>
              <a:ext uri="{FF2B5EF4-FFF2-40B4-BE49-F238E27FC236}">
                <a16:creationId xmlns:a16="http://schemas.microsoft.com/office/drawing/2014/main" id="{B2342E72-3002-DC58-D27D-9A1CC2755104}"/>
              </a:ext>
            </a:extLst>
          </p:cNvPr>
          <p:cNvPicPr>
            <a:picLocks noChangeAspect="1"/>
          </p:cNvPicPr>
          <p:nvPr/>
        </p:nvPicPr>
        <p:blipFill>
          <a:blip r:embed="rId4"/>
          <a:srcRect t="8435"/>
          <a:stretch>
            <a:fillRect/>
          </a:stretch>
        </p:blipFill>
        <p:spPr>
          <a:xfrm>
            <a:off x="4394057" y="1024624"/>
            <a:ext cx="3443799" cy="2364986"/>
          </a:xfrm>
          <a:prstGeom prst="rect">
            <a:avLst/>
          </a:prstGeom>
        </p:spPr>
      </p:pic>
      <p:pic>
        <p:nvPicPr>
          <p:cNvPr id="11" name="Picture 10" descr="A red and black shoe&#10;&#10;AI-generated content may be incorrect.">
            <a:extLst>
              <a:ext uri="{FF2B5EF4-FFF2-40B4-BE49-F238E27FC236}">
                <a16:creationId xmlns:a16="http://schemas.microsoft.com/office/drawing/2014/main" id="{7231B011-5747-236D-E86B-D073E11F947B}"/>
              </a:ext>
            </a:extLst>
          </p:cNvPr>
          <p:cNvPicPr>
            <a:picLocks noChangeAspect="1"/>
          </p:cNvPicPr>
          <p:nvPr/>
        </p:nvPicPr>
        <p:blipFill>
          <a:blip r:embed="rId5"/>
          <a:srcRect t="8435"/>
          <a:stretch>
            <a:fillRect/>
          </a:stretch>
        </p:blipFill>
        <p:spPr>
          <a:xfrm>
            <a:off x="8174459" y="1036936"/>
            <a:ext cx="3407941" cy="2340361"/>
          </a:xfrm>
          <a:prstGeom prst="rect">
            <a:avLst/>
          </a:prstGeom>
        </p:spPr>
      </p:pic>
      <p:sp>
        <p:nvSpPr>
          <p:cNvPr id="5" name="Slide Number Placeholder 4">
            <a:extLst>
              <a:ext uri="{FF2B5EF4-FFF2-40B4-BE49-F238E27FC236}">
                <a16:creationId xmlns:a16="http://schemas.microsoft.com/office/drawing/2014/main" id="{92CED59F-118F-EF68-41B3-D0418F7F93F5}"/>
              </a:ext>
            </a:extLst>
          </p:cNvPr>
          <p:cNvSpPr>
            <a:spLocks noGrp="1"/>
          </p:cNvSpPr>
          <p:nvPr>
            <p:ph type="sldNum" sz="quarter" idx="12"/>
          </p:nvPr>
        </p:nvSpPr>
        <p:spPr>
          <a:xfrm>
            <a:off x="11391152" y="6433203"/>
            <a:ext cx="702781" cy="367842"/>
          </a:xfrm>
        </p:spPr>
        <p:txBody>
          <a:bodyPr vert="horz" lIns="91440" tIns="45720" rIns="91440" bIns="45720" rtlCol="0" anchor="ctr">
            <a:normAutofit/>
          </a:bodyPr>
          <a:lstStyle/>
          <a:p>
            <a:pPr>
              <a:lnSpc>
                <a:spcPct val="90000"/>
              </a:lnSpc>
              <a:spcAft>
                <a:spcPts val="600"/>
              </a:spcAft>
            </a:pPr>
            <a:fld id="{08AB70BE-1769-45B8-85A6-0C837432C7E6}" type="slidenum">
              <a:rPr lang="en-US" sz="1900"/>
              <a:pPr>
                <a:lnSpc>
                  <a:spcPct val="90000"/>
                </a:lnSpc>
                <a:spcAft>
                  <a:spcPts val="600"/>
                </a:spcAft>
              </a:pPr>
              <a:t>11</a:t>
            </a:fld>
            <a:endParaRPr lang="en-US" sz="1900"/>
          </a:p>
        </p:txBody>
      </p:sp>
    </p:spTree>
    <p:extLst>
      <p:ext uri="{BB962C8B-B14F-4D97-AF65-F5344CB8AC3E}">
        <p14:creationId xmlns:p14="http://schemas.microsoft.com/office/powerpoint/2010/main" val="2503938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2FA3383-19F3-1A2D-A9E1-639205E019CA}"/>
            </a:ext>
          </a:extLst>
        </p:cNvPr>
        <p:cNvGrpSpPr/>
        <p:nvPr/>
      </p:nvGrpSpPr>
      <p:grpSpPr>
        <a:xfrm>
          <a:off x="0" y="0"/>
          <a:ext cx="0" cy="0"/>
          <a:chOff x="0" y="0"/>
          <a:chExt cx="0" cy="0"/>
        </a:xfrm>
      </p:grpSpPr>
      <p:sp>
        <p:nvSpPr>
          <p:cNvPr id="90" name="Freeform: Shape 89">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2" name="Rectangle 91">
            <a:extLst>
              <a:ext uri="{FF2B5EF4-FFF2-40B4-BE49-F238E27FC236}">
                <a16:creationId xmlns:a16="http://schemas.microsoft.com/office/drawing/2014/main" id="{F09CA6CC-C9DF-440F-BE30-1167A921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6F82D7C3-4329-485C-9C81-FB5BA3FA9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8146" y="0"/>
            <a:ext cx="7643854"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CAF860-2ED9-32C0-ECC8-BE0279CD79DE}"/>
              </a:ext>
            </a:extLst>
          </p:cNvPr>
          <p:cNvSpPr>
            <a:spLocks noGrp="1"/>
          </p:cNvSpPr>
          <p:nvPr>
            <p:ph type="title"/>
          </p:nvPr>
        </p:nvSpPr>
        <p:spPr>
          <a:xfrm>
            <a:off x="5963479" y="596393"/>
            <a:ext cx="5618922" cy="1542507"/>
          </a:xfrm>
        </p:spPr>
        <p:txBody>
          <a:bodyPr vert="horz" lIns="91440" tIns="45720" rIns="91440" bIns="45720" rtlCol="0" anchor="ctr">
            <a:normAutofit/>
          </a:bodyPr>
          <a:lstStyle/>
          <a:p>
            <a:pPr>
              <a:lnSpc>
                <a:spcPct val="100000"/>
              </a:lnSpc>
            </a:pPr>
            <a:r>
              <a:rPr lang="en-US" sz="6000" b="1">
                <a:solidFill>
                  <a:srgbClr val="FFFFFF"/>
                </a:solidFill>
                <a:latin typeface="Telegraf"/>
              </a:rPr>
              <a:t>Smart Home</a:t>
            </a:r>
          </a:p>
        </p:txBody>
      </p:sp>
      <p:pic>
        <p:nvPicPr>
          <p:cNvPr id="8" name="Picture 7" descr="30 Best Smart Home Devices in 2025 with the Ultimate Guides">
            <a:extLst>
              <a:ext uri="{FF2B5EF4-FFF2-40B4-BE49-F238E27FC236}">
                <a16:creationId xmlns:a16="http://schemas.microsoft.com/office/drawing/2014/main" id="{DE62DEF8-1DF1-29FD-8421-E7B93F8742F8}"/>
              </a:ext>
            </a:extLst>
          </p:cNvPr>
          <p:cNvPicPr>
            <a:picLocks noChangeAspect="1"/>
          </p:cNvPicPr>
          <p:nvPr/>
        </p:nvPicPr>
        <p:blipFill>
          <a:blip r:embed="rId3"/>
          <a:srcRect l="33408" r="24281"/>
          <a:stretch>
            <a:fillRect/>
          </a:stretch>
        </p:blipFill>
        <p:spPr>
          <a:xfrm>
            <a:off x="20" y="-3802"/>
            <a:ext cx="5181578" cy="6858000"/>
          </a:xfrm>
          <a:prstGeom prst="rect">
            <a:avLst/>
          </a:prstGeom>
        </p:spPr>
      </p:pic>
      <p:sp>
        <p:nvSpPr>
          <p:cNvPr id="7" name="TextBox 6">
            <a:extLst>
              <a:ext uri="{FF2B5EF4-FFF2-40B4-BE49-F238E27FC236}">
                <a16:creationId xmlns:a16="http://schemas.microsoft.com/office/drawing/2014/main" id="{81455629-004F-B42E-E484-8CBD350334EF}"/>
              </a:ext>
            </a:extLst>
          </p:cNvPr>
          <p:cNvSpPr txBox="1"/>
          <p:nvPr/>
        </p:nvSpPr>
        <p:spPr>
          <a:xfrm>
            <a:off x="5963478" y="2299322"/>
            <a:ext cx="5618922" cy="4033299"/>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457200" indent="-457200">
              <a:lnSpc>
                <a:spcPct val="120000"/>
              </a:lnSpc>
              <a:spcAft>
                <a:spcPts val="600"/>
              </a:spcAft>
              <a:buClr>
                <a:schemeClr val="accent5"/>
              </a:buClr>
              <a:buFont typeface="Arial"/>
              <a:buChar char="•"/>
            </a:pPr>
            <a:r>
              <a:rPr lang="en-US" sz="2800">
                <a:solidFill>
                  <a:srgbClr val="FFFFFF"/>
                </a:solidFill>
                <a:latin typeface="Telegraf"/>
              </a:rPr>
              <a:t>Smart home appliances are designed to make everyday tasks more convenient and efficient by using automation, remote control, and intelligent technology. </a:t>
            </a:r>
            <a:endParaRPr lang="en-US">
              <a:latin typeface="Telegraf"/>
            </a:endParaRPr>
          </a:p>
        </p:txBody>
      </p:sp>
      <p:sp>
        <p:nvSpPr>
          <p:cNvPr id="96" name="Freeform: Shape 95">
            <a:extLst>
              <a:ext uri="{FF2B5EF4-FFF2-40B4-BE49-F238E27FC236}">
                <a16:creationId xmlns:a16="http://schemas.microsoft.com/office/drawing/2014/main" id="{B4A844BD-14AA-428F-A577-AF00BC374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8" name="Freeform: Shape 97">
            <a:extLst>
              <a:ext uri="{FF2B5EF4-FFF2-40B4-BE49-F238E27FC236}">
                <a16:creationId xmlns:a16="http://schemas.microsoft.com/office/drawing/2014/main" id="{B5E57564-AF5B-45C2-9B42-165C77BE8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Slide Number Placeholder 4">
            <a:extLst>
              <a:ext uri="{FF2B5EF4-FFF2-40B4-BE49-F238E27FC236}">
                <a16:creationId xmlns:a16="http://schemas.microsoft.com/office/drawing/2014/main" id="{1F542B56-CBDE-B66B-9CF4-9C6B45363BC6}"/>
              </a:ext>
            </a:extLst>
          </p:cNvPr>
          <p:cNvSpPr>
            <a:spLocks noGrp="1"/>
          </p:cNvSpPr>
          <p:nvPr>
            <p:ph type="sldNum" sz="quarter" idx="12"/>
          </p:nvPr>
        </p:nvSpPr>
        <p:spPr>
          <a:xfrm>
            <a:off x="11391152" y="6434524"/>
            <a:ext cx="693261" cy="365125"/>
          </a:xfrm>
        </p:spPr>
        <p:txBody>
          <a:bodyPr vert="horz" lIns="91440" tIns="45720" rIns="91440" bIns="45720" rtlCol="0" anchor="ctr">
            <a:normAutofit/>
          </a:bodyPr>
          <a:lstStyle/>
          <a:p>
            <a:pPr>
              <a:lnSpc>
                <a:spcPct val="90000"/>
              </a:lnSpc>
              <a:spcAft>
                <a:spcPts val="600"/>
              </a:spcAft>
            </a:pPr>
            <a:fld id="{08AB70BE-1769-45B8-85A6-0C837432C7E6}" type="slidenum">
              <a:rPr lang="en-US" sz="1900">
                <a:latin typeface="Telegraf"/>
              </a:rPr>
              <a:pPr>
                <a:lnSpc>
                  <a:spcPct val="90000"/>
                </a:lnSpc>
                <a:spcAft>
                  <a:spcPts val="600"/>
                </a:spcAft>
              </a:pPr>
              <a:t>12</a:t>
            </a:fld>
            <a:endParaRPr lang="en-US" sz="1900">
              <a:latin typeface="Telegraf"/>
            </a:endParaRPr>
          </a:p>
        </p:txBody>
      </p:sp>
    </p:spTree>
    <p:extLst>
      <p:ext uri="{BB962C8B-B14F-4D97-AF65-F5344CB8AC3E}">
        <p14:creationId xmlns:p14="http://schemas.microsoft.com/office/powerpoint/2010/main" val="1473998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E047C99-47E7-EA9E-ECB3-A69BA1307E80}"/>
            </a:ext>
          </a:extLst>
        </p:cNvPr>
        <p:cNvGrpSpPr/>
        <p:nvPr/>
      </p:nvGrpSpPr>
      <p:grpSpPr>
        <a:xfrm>
          <a:off x="0" y="0"/>
          <a:ext cx="0" cy="0"/>
          <a:chOff x="0" y="0"/>
          <a:chExt cx="0" cy="0"/>
        </a:xfrm>
      </p:grpSpPr>
      <p:sp>
        <p:nvSpPr>
          <p:cNvPr id="55" name="Freeform: Shape 54">
            <a:extLst>
              <a:ext uri="{FF2B5EF4-FFF2-40B4-BE49-F238E27FC236}">
                <a16:creationId xmlns:a16="http://schemas.microsoft.com/office/drawing/2014/main" id="{9578AF1A-5F94-2AB9-F32B-0B9C34369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57" name="Rectangle 56">
            <a:extLst>
              <a:ext uri="{FF2B5EF4-FFF2-40B4-BE49-F238E27FC236}">
                <a16:creationId xmlns:a16="http://schemas.microsoft.com/office/drawing/2014/main" id="{3BB21C62-0D09-3AFA-BFCC-5C3D465447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0EAB624-34D6-FEFE-36B3-FBBCE45FA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9719"/>
            <a:ext cx="12192000" cy="6880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7DB55E6D-1844-7BFD-90EC-6765552556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29913" y="-174"/>
            <a:ext cx="5869355" cy="6858000"/>
          </a:xfrm>
          <a:custGeom>
            <a:avLst/>
            <a:gdLst>
              <a:gd name="connsiteX0" fmla="*/ 0 w 12192000"/>
              <a:gd name="connsiteY0" fmla="*/ 6854090 h 6858000"/>
              <a:gd name="connsiteX1" fmla="*/ 6168014 w 12192000"/>
              <a:gd name="connsiteY1" fmla="*/ 6854090 h 6858000"/>
              <a:gd name="connsiteX2" fmla="*/ 6322645 w 12192000"/>
              <a:gd name="connsiteY2" fmla="*/ 6858000 h 6858000"/>
              <a:gd name="connsiteX3" fmla="*/ 0 w 12192000"/>
              <a:gd name="connsiteY3" fmla="*/ 6858000 h 6858000"/>
              <a:gd name="connsiteX4" fmla="*/ 6477289 w 12192000"/>
              <a:gd name="connsiteY4" fmla="*/ 0 h 6858000"/>
              <a:gd name="connsiteX5" fmla="*/ 12192000 w 12192000"/>
              <a:gd name="connsiteY5" fmla="*/ 0 h 6858000"/>
              <a:gd name="connsiteX6" fmla="*/ 12192000 w 12192000"/>
              <a:gd name="connsiteY6" fmla="*/ 6858000 h 6858000"/>
              <a:gd name="connsiteX7" fmla="*/ 6322645 w 12192000"/>
              <a:gd name="connsiteY7" fmla="*/ 6858000 h 6858000"/>
              <a:gd name="connsiteX8" fmla="*/ 9753600 w 12192000"/>
              <a:gd name="connsiteY8" fmla="*/ 3427045 h 6858000"/>
              <a:gd name="connsiteX9" fmla="*/ 6499201 w 12192000"/>
              <a:gd name="connsiteY9" fmla="*/ 554 h 6858000"/>
              <a:gd name="connsiteX0" fmla="*/ 0 w 12192000"/>
              <a:gd name="connsiteY0" fmla="*/ 6858000 h 6858000"/>
              <a:gd name="connsiteX1" fmla="*/ 6168014 w 12192000"/>
              <a:gd name="connsiteY1" fmla="*/ 6854090 h 6858000"/>
              <a:gd name="connsiteX2" fmla="*/ 6322645 w 12192000"/>
              <a:gd name="connsiteY2" fmla="*/ 6858000 h 6858000"/>
              <a:gd name="connsiteX3" fmla="*/ 0 w 12192000"/>
              <a:gd name="connsiteY3" fmla="*/ 6858000 h 6858000"/>
              <a:gd name="connsiteX4" fmla="*/ 6477289 w 12192000"/>
              <a:gd name="connsiteY4" fmla="*/ 0 h 6858000"/>
              <a:gd name="connsiteX5" fmla="*/ 12192000 w 12192000"/>
              <a:gd name="connsiteY5" fmla="*/ 0 h 6858000"/>
              <a:gd name="connsiteX6" fmla="*/ 12192000 w 12192000"/>
              <a:gd name="connsiteY6" fmla="*/ 6858000 h 6858000"/>
              <a:gd name="connsiteX7" fmla="*/ 6322645 w 12192000"/>
              <a:gd name="connsiteY7" fmla="*/ 6858000 h 6858000"/>
              <a:gd name="connsiteX8" fmla="*/ 9753600 w 12192000"/>
              <a:gd name="connsiteY8" fmla="*/ 3427045 h 6858000"/>
              <a:gd name="connsiteX9" fmla="*/ 6499201 w 12192000"/>
              <a:gd name="connsiteY9" fmla="*/ 554 h 6858000"/>
              <a:gd name="connsiteX10" fmla="*/ 6477289 w 12192000"/>
              <a:gd name="connsiteY10" fmla="*/ 0 h 6858000"/>
              <a:gd name="connsiteX0" fmla="*/ 154631 w 6023986"/>
              <a:gd name="connsiteY0" fmla="*/ 6858000 h 6858000"/>
              <a:gd name="connsiteX1" fmla="*/ 0 w 6023986"/>
              <a:gd name="connsiteY1" fmla="*/ 6854090 h 6858000"/>
              <a:gd name="connsiteX2" fmla="*/ 154631 w 6023986"/>
              <a:gd name="connsiteY2" fmla="*/ 6858000 h 6858000"/>
              <a:gd name="connsiteX3" fmla="*/ 309275 w 6023986"/>
              <a:gd name="connsiteY3" fmla="*/ 0 h 6858000"/>
              <a:gd name="connsiteX4" fmla="*/ 6023986 w 6023986"/>
              <a:gd name="connsiteY4" fmla="*/ 0 h 6858000"/>
              <a:gd name="connsiteX5" fmla="*/ 6023986 w 6023986"/>
              <a:gd name="connsiteY5" fmla="*/ 6858000 h 6858000"/>
              <a:gd name="connsiteX6" fmla="*/ 154631 w 6023986"/>
              <a:gd name="connsiteY6" fmla="*/ 6858000 h 6858000"/>
              <a:gd name="connsiteX7" fmla="*/ 3585586 w 6023986"/>
              <a:gd name="connsiteY7" fmla="*/ 3427045 h 6858000"/>
              <a:gd name="connsiteX8" fmla="*/ 331187 w 6023986"/>
              <a:gd name="connsiteY8" fmla="*/ 554 h 6858000"/>
              <a:gd name="connsiteX9" fmla="*/ 309275 w 6023986"/>
              <a:gd name="connsiteY9" fmla="*/ 0 h 6858000"/>
              <a:gd name="connsiteX0" fmla="*/ 154644 w 5869355"/>
              <a:gd name="connsiteY0" fmla="*/ 0 h 6858000"/>
              <a:gd name="connsiteX1" fmla="*/ 5869355 w 5869355"/>
              <a:gd name="connsiteY1" fmla="*/ 0 h 6858000"/>
              <a:gd name="connsiteX2" fmla="*/ 5869355 w 5869355"/>
              <a:gd name="connsiteY2" fmla="*/ 6858000 h 6858000"/>
              <a:gd name="connsiteX3" fmla="*/ 0 w 5869355"/>
              <a:gd name="connsiteY3" fmla="*/ 6858000 h 6858000"/>
              <a:gd name="connsiteX4" fmla="*/ 3430955 w 5869355"/>
              <a:gd name="connsiteY4" fmla="*/ 3427045 h 6858000"/>
              <a:gd name="connsiteX5" fmla="*/ 176556 w 5869355"/>
              <a:gd name="connsiteY5" fmla="*/ 554 h 6858000"/>
              <a:gd name="connsiteX6" fmla="*/ 154644 w 586935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69355" h="6858000">
                <a:moveTo>
                  <a:pt x="154644" y="0"/>
                </a:moveTo>
                <a:lnTo>
                  <a:pt x="5869355" y="0"/>
                </a:lnTo>
                <a:lnTo>
                  <a:pt x="5869355" y="6858000"/>
                </a:lnTo>
                <a:lnTo>
                  <a:pt x="0" y="6858000"/>
                </a:lnTo>
                <a:cubicBezTo>
                  <a:pt x="1894864" y="6858000"/>
                  <a:pt x="3430955" y="5321909"/>
                  <a:pt x="3430955" y="3427045"/>
                </a:cubicBezTo>
                <a:cubicBezTo>
                  <a:pt x="3430955" y="1591396"/>
                  <a:pt x="1989370" y="92446"/>
                  <a:pt x="176556" y="554"/>
                </a:cubicBezTo>
                <a:lnTo>
                  <a:pt x="154644" y="0"/>
                </a:lnTo>
                <a:close/>
              </a:path>
            </a:pathLst>
          </a:custGeom>
          <a:solidFill>
            <a:schemeClr val="accent2">
              <a:lumMod val="75000"/>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BE1E76-C31A-5889-0FCA-A39659443020}"/>
              </a:ext>
            </a:extLst>
          </p:cNvPr>
          <p:cNvSpPr>
            <a:spLocks noGrp="1"/>
          </p:cNvSpPr>
          <p:nvPr>
            <p:ph type="title"/>
          </p:nvPr>
        </p:nvSpPr>
        <p:spPr>
          <a:xfrm>
            <a:off x="924953" y="64564"/>
            <a:ext cx="7450371" cy="1344706"/>
          </a:xfrm>
        </p:spPr>
        <p:txBody>
          <a:bodyPr vert="horz" lIns="91440" tIns="45720" rIns="91440" bIns="45720" rtlCol="0" anchor="ctr">
            <a:normAutofit/>
          </a:bodyPr>
          <a:lstStyle/>
          <a:p>
            <a:pPr>
              <a:lnSpc>
                <a:spcPct val="100000"/>
              </a:lnSpc>
            </a:pPr>
            <a:r>
              <a:rPr lang="en-US" sz="5400" b="1">
                <a:solidFill>
                  <a:srgbClr val="FFFFFF"/>
                </a:solidFill>
                <a:latin typeface="Telegraf"/>
              </a:rPr>
              <a:t>Examples of Alexa</a:t>
            </a:r>
            <a:endParaRPr lang="en-US" b="1">
              <a:latin typeface="Telegraf"/>
            </a:endParaRPr>
          </a:p>
        </p:txBody>
      </p:sp>
      <p:sp>
        <p:nvSpPr>
          <p:cNvPr id="63" name="Freeform: Shape 62">
            <a:extLst>
              <a:ext uri="{FF2B5EF4-FFF2-40B4-BE49-F238E27FC236}">
                <a16:creationId xmlns:a16="http://schemas.microsoft.com/office/drawing/2014/main" id="{6AAF9507-D315-F563-3564-1792AA3DE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92" y="2123165"/>
            <a:ext cx="11500196" cy="4734835"/>
          </a:xfrm>
          <a:custGeom>
            <a:avLst/>
            <a:gdLst>
              <a:gd name="connsiteX0" fmla="*/ 3421060 w 11500196"/>
              <a:gd name="connsiteY0" fmla="*/ 0 h 4749402"/>
              <a:gd name="connsiteX1" fmla="*/ 11500196 w 11500196"/>
              <a:gd name="connsiteY1" fmla="*/ 3910 h 4749402"/>
              <a:gd name="connsiteX2" fmla="*/ 11500196 w 11500196"/>
              <a:gd name="connsiteY2" fmla="*/ 4749402 h 4749402"/>
              <a:gd name="connsiteX3" fmla="*/ 0 w 11500196"/>
              <a:gd name="connsiteY3" fmla="*/ 4749402 h 4749402"/>
              <a:gd name="connsiteX4" fmla="*/ 7818 w 11500196"/>
              <a:gd name="connsiteY4" fmla="*/ 3080160 h 4749402"/>
              <a:gd name="connsiteX5" fmla="*/ 3421060 w 11500196"/>
              <a:gd name="connsiteY5" fmla="*/ 0 h 474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0196" h="4749402">
                <a:moveTo>
                  <a:pt x="3421060" y="0"/>
                </a:moveTo>
                <a:lnTo>
                  <a:pt x="11500196" y="3910"/>
                </a:lnTo>
                <a:lnTo>
                  <a:pt x="11500196" y="4749402"/>
                </a:lnTo>
                <a:lnTo>
                  <a:pt x="0" y="4749402"/>
                </a:lnTo>
                <a:lnTo>
                  <a:pt x="7818" y="3080160"/>
                </a:lnTo>
                <a:cubicBezTo>
                  <a:pt x="183518" y="1350080"/>
                  <a:pt x="1644625" y="0"/>
                  <a:pt x="3421060" y="0"/>
                </a:cubicBezTo>
                <a:close/>
              </a:path>
            </a:pathLst>
          </a:custGeom>
          <a:solidFill>
            <a:schemeClr val="accent2">
              <a:lumMod val="60000"/>
              <a:lumOff val="40000"/>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6C201775-6160-94D8-B6C6-24572F5BACE6}"/>
              </a:ext>
            </a:extLst>
          </p:cNvPr>
          <p:cNvSpPr>
            <a:spLocks noGrp="1"/>
          </p:cNvSpPr>
          <p:nvPr>
            <p:ph type="sldNum" sz="quarter" idx="12"/>
          </p:nvPr>
        </p:nvSpPr>
        <p:spPr>
          <a:xfrm>
            <a:off x="11391152" y="6434524"/>
            <a:ext cx="693261" cy="365125"/>
          </a:xfrm>
        </p:spPr>
        <p:txBody>
          <a:bodyPr vert="horz" lIns="91440" tIns="45720" rIns="91440" bIns="45720" rtlCol="0" anchor="ctr">
            <a:normAutofit/>
          </a:bodyPr>
          <a:lstStyle/>
          <a:p>
            <a:pPr>
              <a:lnSpc>
                <a:spcPct val="90000"/>
              </a:lnSpc>
              <a:spcAft>
                <a:spcPts val="600"/>
              </a:spcAft>
            </a:pPr>
            <a:fld id="{08AB70BE-1769-45B8-85A6-0C837432C7E6}" type="slidenum">
              <a:rPr lang="en-US" sz="1900">
                <a:latin typeface="Telegraf"/>
              </a:rPr>
              <a:pPr>
                <a:lnSpc>
                  <a:spcPct val="90000"/>
                </a:lnSpc>
                <a:spcAft>
                  <a:spcPts val="600"/>
                </a:spcAft>
              </a:pPr>
              <a:t>13</a:t>
            </a:fld>
            <a:endParaRPr lang="en-US" sz="1900">
              <a:latin typeface="Telegraf"/>
            </a:endParaRPr>
          </a:p>
        </p:txBody>
      </p:sp>
      <p:pic>
        <p:nvPicPr>
          <p:cNvPr id="4" name="alexa accessibility">
            <a:hlinkClick r:id="" action="ppaction://media"/>
            <a:extLst>
              <a:ext uri="{FF2B5EF4-FFF2-40B4-BE49-F238E27FC236}">
                <a16:creationId xmlns:a16="http://schemas.microsoft.com/office/drawing/2014/main" id="{972C7DC3-661F-890F-F5E1-14D83931CBB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6376" y="1187986"/>
            <a:ext cx="9753600" cy="5486400"/>
          </a:xfrm>
          <a:prstGeom prst="rect">
            <a:avLst/>
          </a:prstGeom>
        </p:spPr>
      </p:pic>
    </p:spTree>
    <p:extLst>
      <p:ext uri="{BB962C8B-B14F-4D97-AF65-F5344CB8AC3E}">
        <p14:creationId xmlns:p14="http://schemas.microsoft.com/office/powerpoint/2010/main" val="70804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6950BFC3-D8DA-4A85-94F7-54DA5524770B}">
      <p188:commentRel xmlns:p188="http://schemas.microsoft.com/office/powerpoint/2018/8/main" r:id="rId4"/>
    </p:ext>
  </p:extLs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4B06C9A-5244-B7F4-9507-350B24337E7E}"/>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353B0AF2-9173-4627-91F1-AB7E58398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7A58F045-A8F6-4BA6-A014-CA42597E6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F1E1155C-B973-4352-B155-721985B35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7CAB4039-58C4-4F4F-9C98-D89FDB407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71C0C6FF-FB6A-4CBC-B5DB-1DC67439C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09802703-9B0C-90DB-AF9A-BC98BAADB4AB}"/>
              </a:ext>
            </a:extLst>
          </p:cNvPr>
          <p:cNvSpPr>
            <a:spLocks noGrp="1"/>
          </p:cNvSpPr>
          <p:nvPr>
            <p:ph type="title"/>
          </p:nvPr>
        </p:nvSpPr>
        <p:spPr>
          <a:xfrm>
            <a:off x="2139107" y="735192"/>
            <a:ext cx="9251577" cy="1134256"/>
          </a:xfrm>
        </p:spPr>
        <p:txBody>
          <a:bodyPr vert="horz" lIns="91440" tIns="45720" rIns="91440" bIns="45720" rtlCol="0" anchor="t">
            <a:normAutofit/>
          </a:bodyPr>
          <a:lstStyle/>
          <a:p>
            <a:pPr>
              <a:lnSpc>
                <a:spcPct val="100000"/>
              </a:lnSpc>
            </a:pPr>
            <a:r>
              <a:rPr lang="en-US" sz="5400" b="1">
                <a:solidFill>
                  <a:srgbClr val="FFFFFF"/>
                </a:solidFill>
                <a:latin typeface="Telegraf"/>
              </a:rPr>
              <a:t>Smart Kitchen </a:t>
            </a:r>
            <a:r>
              <a:rPr lang="en-US" sz="6000" b="1">
                <a:solidFill>
                  <a:srgbClr val="FFFFFF"/>
                </a:solidFill>
                <a:latin typeface="Telegraf"/>
              </a:rPr>
              <a:t>Appliances</a:t>
            </a:r>
          </a:p>
        </p:txBody>
      </p:sp>
      <p:pic>
        <p:nvPicPr>
          <p:cNvPr id="10" name="Picture 9" descr="Bespoke 23 cu. ft. Counter Depth 4-Door Flex™ Refrigerator with AI Family Hub™+ &amp; AI Vision Inside™ in Stainless Steel">
            <a:extLst>
              <a:ext uri="{FF2B5EF4-FFF2-40B4-BE49-F238E27FC236}">
                <a16:creationId xmlns:a16="http://schemas.microsoft.com/office/drawing/2014/main" id="{83DB83FC-ED76-6BCD-87FD-47DAF2409754}"/>
              </a:ext>
            </a:extLst>
          </p:cNvPr>
          <p:cNvPicPr>
            <a:picLocks noChangeAspect="1"/>
          </p:cNvPicPr>
          <p:nvPr/>
        </p:nvPicPr>
        <p:blipFill>
          <a:blip r:embed="rId3"/>
          <a:srcRect l="24015" r="5583"/>
          <a:stretch>
            <a:fillRect/>
          </a:stretch>
        </p:blipFill>
        <p:spPr>
          <a:xfrm>
            <a:off x="20" y="3726457"/>
            <a:ext cx="2975436" cy="3131543"/>
          </a:xfrm>
          <a:prstGeom prst="rect">
            <a:avLst/>
          </a:prstGeom>
        </p:spPr>
      </p:pic>
      <p:pic>
        <p:nvPicPr>
          <p:cNvPr id="9" name="Picture 8" descr="A robotic vacuum cleaner with a phone and a device&#10;&#10;AI-generated content may be incorrect.">
            <a:extLst>
              <a:ext uri="{FF2B5EF4-FFF2-40B4-BE49-F238E27FC236}">
                <a16:creationId xmlns:a16="http://schemas.microsoft.com/office/drawing/2014/main" id="{4050FC87-1AEA-D00F-76B5-36485BF701EE}"/>
              </a:ext>
            </a:extLst>
          </p:cNvPr>
          <p:cNvPicPr>
            <a:picLocks noChangeAspect="1"/>
          </p:cNvPicPr>
          <p:nvPr/>
        </p:nvPicPr>
        <p:blipFill>
          <a:blip r:embed="rId4"/>
          <a:srcRect r="6126" b="-5"/>
          <a:stretch>
            <a:fillRect/>
          </a:stretch>
        </p:blipFill>
        <p:spPr>
          <a:xfrm>
            <a:off x="4127166" y="3533662"/>
            <a:ext cx="3122348" cy="3324338"/>
          </a:xfrm>
          <a:prstGeom prst="rect">
            <a:avLst/>
          </a:prstGeom>
        </p:spPr>
      </p:pic>
      <p:sp>
        <p:nvSpPr>
          <p:cNvPr id="2" name="Slide Number Placeholder 1">
            <a:extLst>
              <a:ext uri="{FF2B5EF4-FFF2-40B4-BE49-F238E27FC236}">
                <a16:creationId xmlns:a16="http://schemas.microsoft.com/office/drawing/2014/main" id="{0F7FD439-EA3A-C1C2-2B4C-C9FAD72FC9C2}"/>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14</a:t>
            </a:fld>
            <a:endParaRPr lang="en-US" sz="1900">
              <a:latin typeface="Telegraf"/>
            </a:endParaRPr>
          </a:p>
        </p:txBody>
      </p:sp>
      <p:sp>
        <p:nvSpPr>
          <p:cNvPr id="12" name="TextBox 11">
            <a:extLst>
              <a:ext uri="{FF2B5EF4-FFF2-40B4-BE49-F238E27FC236}">
                <a16:creationId xmlns:a16="http://schemas.microsoft.com/office/drawing/2014/main" id="{FDCFB737-5C97-782D-8842-860134877B72}"/>
              </a:ext>
            </a:extLst>
          </p:cNvPr>
          <p:cNvSpPr txBox="1"/>
          <p:nvPr/>
        </p:nvSpPr>
        <p:spPr>
          <a:xfrm>
            <a:off x="3916497" y="2805630"/>
            <a:ext cx="3743898"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Roomba Vacuum/Mop​</a:t>
            </a:r>
          </a:p>
        </p:txBody>
      </p:sp>
      <p:sp>
        <p:nvSpPr>
          <p:cNvPr id="13" name="TextBox 12">
            <a:extLst>
              <a:ext uri="{FF2B5EF4-FFF2-40B4-BE49-F238E27FC236}">
                <a16:creationId xmlns:a16="http://schemas.microsoft.com/office/drawing/2014/main" id="{43202E5E-B25A-DB2C-AD43-BEA202F747A4}"/>
              </a:ext>
            </a:extLst>
          </p:cNvPr>
          <p:cNvSpPr txBox="1"/>
          <p:nvPr/>
        </p:nvSpPr>
        <p:spPr>
          <a:xfrm>
            <a:off x="60593" y="2750544"/>
            <a:ext cx="5974814"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Samsung Family </a:t>
            </a:r>
            <a:br>
              <a:rPr lang="en-US" sz="2500">
                <a:latin typeface="Telegraf"/>
              </a:rPr>
            </a:br>
            <a:r>
              <a:rPr lang="en-US" sz="2500">
                <a:latin typeface="Telegraf"/>
              </a:rPr>
              <a:t>Hub Refrigerator​</a:t>
            </a:r>
          </a:p>
        </p:txBody>
      </p:sp>
      <p:pic>
        <p:nvPicPr>
          <p:cNvPr id="16" name="Content Placeholder 15" descr="Smart Oven: 12-in-1 Table Top Oven | June Oven">
            <a:extLst>
              <a:ext uri="{FF2B5EF4-FFF2-40B4-BE49-F238E27FC236}">
                <a16:creationId xmlns:a16="http://schemas.microsoft.com/office/drawing/2014/main" id="{D4F49C03-951D-89EC-12C3-BF5A9722C6D8}"/>
              </a:ext>
            </a:extLst>
          </p:cNvPr>
          <p:cNvPicPr>
            <a:picLocks noGrp="1" noChangeAspect="1"/>
          </p:cNvPicPr>
          <p:nvPr>
            <p:ph sz="quarter" idx="11"/>
          </p:nvPr>
        </p:nvPicPr>
        <p:blipFill>
          <a:blip r:embed="rId5"/>
          <a:stretch>
            <a:fillRect/>
          </a:stretch>
        </p:blipFill>
        <p:spPr>
          <a:xfrm>
            <a:off x="7901288" y="3532772"/>
            <a:ext cx="4292337" cy="2830726"/>
          </a:xfrm>
        </p:spPr>
      </p:pic>
      <p:sp>
        <p:nvSpPr>
          <p:cNvPr id="4" name="TextBox 3">
            <a:extLst>
              <a:ext uri="{FF2B5EF4-FFF2-40B4-BE49-F238E27FC236}">
                <a16:creationId xmlns:a16="http://schemas.microsoft.com/office/drawing/2014/main" id="{FB512EDA-6B71-CA99-6DAA-0A8672600F67}"/>
              </a:ext>
            </a:extLst>
          </p:cNvPr>
          <p:cNvSpPr txBox="1"/>
          <p:nvPr/>
        </p:nvSpPr>
        <p:spPr>
          <a:xfrm>
            <a:off x="9259677" y="2805630"/>
            <a:ext cx="3743898"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June Oven</a:t>
            </a:r>
          </a:p>
        </p:txBody>
      </p:sp>
    </p:spTree>
    <p:extLst>
      <p:ext uri="{BB962C8B-B14F-4D97-AF65-F5344CB8AC3E}">
        <p14:creationId xmlns:p14="http://schemas.microsoft.com/office/powerpoint/2010/main" val="2566010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7F5DD52-994C-5437-92CB-90D6DDAB256A}"/>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B9E7C11D-BEF6-8E79-42CE-0008E6CE95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FCBB8C8D-CD8D-BD2F-0AEB-42059C11B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2F698D89-581C-DE4A-0A69-9420B4A47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C9D66519-BB69-E3E6-9A44-8559A3610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93B1EB52-B73D-A92C-3645-9982B4FF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3DC3B577-0E4D-E99C-D523-5D80B83EAA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159C99D8-D85B-39C0-AC25-5255EC3A4ED7}"/>
              </a:ext>
            </a:extLst>
          </p:cNvPr>
          <p:cNvSpPr>
            <a:spLocks noGrp="1"/>
          </p:cNvSpPr>
          <p:nvPr>
            <p:ph type="title"/>
          </p:nvPr>
        </p:nvSpPr>
        <p:spPr>
          <a:xfrm>
            <a:off x="3130625" y="735192"/>
            <a:ext cx="9251577" cy="1134256"/>
          </a:xfrm>
        </p:spPr>
        <p:txBody>
          <a:bodyPr vert="horz" lIns="91440" tIns="45720" rIns="91440" bIns="45720" rtlCol="0" anchor="t">
            <a:normAutofit/>
          </a:bodyPr>
          <a:lstStyle/>
          <a:p>
            <a:pPr>
              <a:lnSpc>
                <a:spcPct val="100000"/>
              </a:lnSpc>
            </a:pPr>
            <a:r>
              <a:rPr lang="en-US" sz="6000" b="1">
                <a:solidFill>
                  <a:srgbClr val="FFFFFF"/>
                </a:solidFill>
                <a:latin typeface="Telegraf"/>
              </a:rPr>
              <a:t>Smart Doorbells</a:t>
            </a:r>
          </a:p>
        </p:txBody>
      </p:sp>
      <p:sp>
        <p:nvSpPr>
          <p:cNvPr id="2" name="Slide Number Placeholder 1">
            <a:extLst>
              <a:ext uri="{FF2B5EF4-FFF2-40B4-BE49-F238E27FC236}">
                <a16:creationId xmlns:a16="http://schemas.microsoft.com/office/drawing/2014/main" id="{D2BA0E55-55A3-7746-7888-64BEF718160E}"/>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15</a:t>
            </a:fld>
            <a:endParaRPr lang="en-US" sz="1900">
              <a:latin typeface="Telegraf"/>
            </a:endParaRPr>
          </a:p>
        </p:txBody>
      </p:sp>
      <p:sp>
        <p:nvSpPr>
          <p:cNvPr id="12" name="TextBox 11">
            <a:extLst>
              <a:ext uri="{FF2B5EF4-FFF2-40B4-BE49-F238E27FC236}">
                <a16:creationId xmlns:a16="http://schemas.microsoft.com/office/drawing/2014/main" id="{F4C1526B-80CF-F7D2-3AB2-0D4D95CB703D}"/>
              </a:ext>
            </a:extLst>
          </p:cNvPr>
          <p:cNvSpPr txBox="1"/>
          <p:nvPr/>
        </p:nvSpPr>
        <p:spPr>
          <a:xfrm>
            <a:off x="4632593" y="2603654"/>
            <a:ext cx="3743898"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Arlo Doorbell</a:t>
            </a:r>
            <a:endParaRPr lang="en-US">
              <a:latin typeface="Telegraf"/>
            </a:endParaRPr>
          </a:p>
        </p:txBody>
      </p:sp>
      <p:sp>
        <p:nvSpPr>
          <p:cNvPr id="13" name="TextBox 12">
            <a:extLst>
              <a:ext uri="{FF2B5EF4-FFF2-40B4-BE49-F238E27FC236}">
                <a16:creationId xmlns:a16="http://schemas.microsoft.com/office/drawing/2014/main" id="{7C30E77E-E804-868F-CDFE-1AEA01B0013E}"/>
              </a:ext>
            </a:extLst>
          </p:cNvPr>
          <p:cNvSpPr txBox="1"/>
          <p:nvPr/>
        </p:nvSpPr>
        <p:spPr>
          <a:xfrm>
            <a:off x="482906" y="2603652"/>
            <a:ext cx="5974814"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Blink Doorbell</a:t>
            </a:r>
            <a:endParaRPr lang="en-US">
              <a:latin typeface="Telegraf"/>
            </a:endParaRPr>
          </a:p>
        </p:txBody>
      </p:sp>
      <p:pic>
        <p:nvPicPr>
          <p:cNvPr id="6" name="Picture 5" descr="A black rectangular device with a blue light&#10;&#10;AI-generated content may be incorrect.">
            <a:extLst>
              <a:ext uri="{FF2B5EF4-FFF2-40B4-BE49-F238E27FC236}">
                <a16:creationId xmlns:a16="http://schemas.microsoft.com/office/drawing/2014/main" id="{2570CD3F-C2EE-6A61-EE6D-B48C8CA73921}"/>
              </a:ext>
            </a:extLst>
          </p:cNvPr>
          <p:cNvPicPr>
            <a:picLocks noChangeAspect="1"/>
          </p:cNvPicPr>
          <p:nvPr/>
        </p:nvPicPr>
        <p:blipFill>
          <a:blip r:embed="rId3"/>
          <a:stretch>
            <a:fillRect/>
          </a:stretch>
        </p:blipFill>
        <p:spPr>
          <a:xfrm>
            <a:off x="567540" y="3147726"/>
            <a:ext cx="1665039" cy="3711537"/>
          </a:xfrm>
          <a:prstGeom prst="rect">
            <a:avLst/>
          </a:prstGeom>
        </p:spPr>
      </p:pic>
      <p:pic>
        <p:nvPicPr>
          <p:cNvPr id="7" name="Picture 6" descr="A black and white rectangular object&#10;&#10;AI-generated content may be incorrect.">
            <a:extLst>
              <a:ext uri="{FF2B5EF4-FFF2-40B4-BE49-F238E27FC236}">
                <a16:creationId xmlns:a16="http://schemas.microsoft.com/office/drawing/2014/main" id="{E28BB455-019E-A47E-5ED7-DDDBCF13F8B3}"/>
              </a:ext>
            </a:extLst>
          </p:cNvPr>
          <p:cNvPicPr>
            <a:picLocks noChangeAspect="1"/>
          </p:cNvPicPr>
          <p:nvPr/>
        </p:nvPicPr>
        <p:blipFill>
          <a:blip r:embed="rId4"/>
          <a:stretch>
            <a:fillRect/>
          </a:stretch>
        </p:blipFill>
        <p:spPr>
          <a:xfrm>
            <a:off x="5001141" y="3150480"/>
            <a:ext cx="1684778" cy="3706028"/>
          </a:xfrm>
          <a:prstGeom prst="rect">
            <a:avLst/>
          </a:prstGeom>
        </p:spPr>
      </p:pic>
      <p:pic>
        <p:nvPicPr>
          <p:cNvPr id="8" name="Picture 7" descr="A black and silver electronic device&#10;&#10;AI-generated content may be incorrect.">
            <a:extLst>
              <a:ext uri="{FF2B5EF4-FFF2-40B4-BE49-F238E27FC236}">
                <a16:creationId xmlns:a16="http://schemas.microsoft.com/office/drawing/2014/main" id="{44C0955C-E9E0-9F79-8CE3-E3C6CC9F4730}"/>
              </a:ext>
            </a:extLst>
          </p:cNvPr>
          <p:cNvPicPr>
            <a:picLocks noChangeAspect="1"/>
          </p:cNvPicPr>
          <p:nvPr/>
        </p:nvPicPr>
        <p:blipFill>
          <a:blip r:embed="rId5"/>
          <a:stretch>
            <a:fillRect/>
          </a:stretch>
        </p:blipFill>
        <p:spPr>
          <a:xfrm>
            <a:off x="8368286" y="3178480"/>
            <a:ext cx="2928536" cy="3255255"/>
          </a:xfrm>
          <a:prstGeom prst="rect">
            <a:avLst/>
          </a:prstGeom>
        </p:spPr>
      </p:pic>
      <p:sp>
        <p:nvSpPr>
          <p:cNvPr id="4" name="TextBox 3">
            <a:extLst>
              <a:ext uri="{FF2B5EF4-FFF2-40B4-BE49-F238E27FC236}">
                <a16:creationId xmlns:a16="http://schemas.microsoft.com/office/drawing/2014/main" id="{99A104E2-BB53-A7F2-01F8-B11BA55B424D}"/>
              </a:ext>
            </a:extLst>
          </p:cNvPr>
          <p:cNvSpPr txBox="1"/>
          <p:nvPr/>
        </p:nvSpPr>
        <p:spPr>
          <a:xfrm>
            <a:off x="8984255" y="2603651"/>
            <a:ext cx="5974814"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a:latin typeface="Telegraf"/>
              </a:rPr>
              <a:t>Ring Doorbell</a:t>
            </a:r>
            <a:endParaRPr lang="en-US">
              <a:latin typeface="Telegraf"/>
            </a:endParaRPr>
          </a:p>
        </p:txBody>
      </p:sp>
    </p:spTree>
    <p:extLst>
      <p:ext uri="{BB962C8B-B14F-4D97-AF65-F5344CB8AC3E}">
        <p14:creationId xmlns:p14="http://schemas.microsoft.com/office/powerpoint/2010/main" val="3653426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90ADC8EA-D6EC-3CFC-9C76-E11BC8EF0A68}"/>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DC1F8C97-9A33-5548-6085-0B6F5A824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822D215C-2303-7EB6-9550-39A22BD16C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3ED11AA8-CBB8-1CA4-05F8-13E4CCE90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C4781785-F435-D19B-65F9-C01A58A9D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7DA7EF96-C2D3-C3ED-D997-01517BDA1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761F9DD6-93EE-D341-7B69-6DCB90B61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BAC61F92-9B99-1EEE-C3A8-4C1840BA411F}"/>
              </a:ext>
            </a:extLst>
          </p:cNvPr>
          <p:cNvSpPr>
            <a:spLocks noGrp="1"/>
          </p:cNvSpPr>
          <p:nvPr>
            <p:ph type="title"/>
          </p:nvPr>
        </p:nvSpPr>
        <p:spPr>
          <a:xfrm>
            <a:off x="3562119" y="836180"/>
            <a:ext cx="9251577" cy="1134256"/>
          </a:xfrm>
        </p:spPr>
        <p:txBody>
          <a:bodyPr vert="horz" lIns="91440" tIns="45720" rIns="91440" bIns="45720" rtlCol="0" anchor="t">
            <a:normAutofit/>
          </a:bodyPr>
          <a:lstStyle/>
          <a:p>
            <a:pPr>
              <a:lnSpc>
                <a:spcPct val="100000"/>
              </a:lnSpc>
            </a:pPr>
            <a:r>
              <a:rPr lang="en-US" sz="5400" b="1">
                <a:solidFill>
                  <a:srgbClr val="FFFFFF"/>
                </a:solidFill>
                <a:latin typeface="Telegraf"/>
              </a:rPr>
              <a:t>Adaptive Gaming</a:t>
            </a:r>
          </a:p>
        </p:txBody>
      </p:sp>
      <p:sp>
        <p:nvSpPr>
          <p:cNvPr id="2" name="Slide Number Placeholder 1">
            <a:extLst>
              <a:ext uri="{FF2B5EF4-FFF2-40B4-BE49-F238E27FC236}">
                <a16:creationId xmlns:a16="http://schemas.microsoft.com/office/drawing/2014/main" id="{E32E82AB-4D36-2F11-B762-1D3CAB6DD2EC}"/>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16</a:t>
            </a:fld>
            <a:endParaRPr lang="en-US" sz="1900">
              <a:latin typeface="Telegraf"/>
            </a:endParaRPr>
          </a:p>
        </p:txBody>
      </p:sp>
      <p:pic>
        <p:nvPicPr>
          <p:cNvPr id="4" name="Picture 3" descr="PS5 Access Controller Revealed, User Interface and Buttons Detailed ...">
            <a:extLst>
              <a:ext uri="{FF2B5EF4-FFF2-40B4-BE49-F238E27FC236}">
                <a16:creationId xmlns:a16="http://schemas.microsoft.com/office/drawing/2014/main" id="{280A1D71-2EBA-914C-67A8-6F1A6CB12D01}"/>
              </a:ext>
            </a:extLst>
          </p:cNvPr>
          <p:cNvPicPr>
            <a:picLocks noChangeAspect="1"/>
          </p:cNvPicPr>
          <p:nvPr/>
        </p:nvPicPr>
        <p:blipFill>
          <a:blip r:embed="rId3"/>
          <a:stretch>
            <a:fillRect/>
          </a:stretch>
        </p:blipFill>
        <p:spPr>
          <a:xfrm>
            <a:off x="184532" y="4609583"/>
            <a:ext cx="3376670" cy="1889508"/>
          </a:xfrm>
          <a:prstGeom prst="rect">
            <a:avLst/>
          </a:prstGeom>
        </p:spPr>
      </p:pic>
      <p:pic>
        <p:nvPicPr>
          <p:cNvPr id="5" name="Picture 4" descr="Logitech Adaptive Gaming Kit- Xbox One">
            <a:extLst>
              <a:ext uri="{FF2B5EF4-FFF2-40B4-BE49-F238E27FC236}">
                <a16:creationId xmlns:a16="http://schemas.microsoft.com/office/drawing/2014/main" id="{0F89BDBB-5DF6-4467-88C2-873E043861B8}"/>
              </a:ext>
            </a:extLst>
          </p:cNvPr>
          <p:cNvPicPr>
            <a:picLocks noChangeAspect="1"/>
          </p:cNvPicPr>
          <p:nvPr/>
        </p:nvPicPr>
        <p:blipFill>
          <a:blip r:embed="rId4"/>
          <a:stretch>
            <a:fillRect/>
          </a:stretch>
        </p:blipFill>
        <p:spPr>
          <a:xfrm>
            <a:off x="4055871" y="4249756"/>
            <a:ext cx="3446788" cy="2609162"/>
          </a:xfrm>
          <a:prstGeom prst="rect">
            <a:avLst/>
          </a:prstGeom>
        </p:spPr>
      </p:pic>
      <p:pic>
        <p:nvPicPr>
          <p:cNvPr id="9" name="Picture 8" descr="Microsoft's Xbox Adaptive Controller helps players with disabilities ...">
            <a:extLst>
              <a:ext uri="{FF2B5EF4-FFF2-40B4-BE49-F238E27FC236}">
                <a16:creationId xmlns:a16="http://schemas.microsoft.com/office/drawing/2014/main" id="{4E4BEF83-F8C9-24B3-6720-0AAC8D1052FB}"/>
              </a:ext>
            </a:extLst>
          </p:cNvPr>
          <p:cNvPicPr>
            <a:picLocks noChangeAspect="1"/>
          </p:cNvPicPr>
          <p:nvPr/>
        </p:nvPicPr>
        <p:blipFill>
          <a:blip r:embed="rId5"/>
          <a:stretch>
            <a:fillRect/>
          </a:stretch>
        </p:blipFill>
        <p:spPr>
          <a:xfrm>
            <a:off x="8371558" y="4586861"/>
            <a:ext cx="3537103" cy="2063483"/>
          </a:xfrm>
          <a:prstGeom prst="rect">
            <a:avLst/>
          </a:prstGeom>
        </p:spPr>
      </p:pic>
      <p:sp>
        <p:nvSpPr>
          <p:cNvPr id="10" name="TextBox 9">
            <a:extLst>
              <a:ext uri="{FF2B5EF4-FFF2-40B4-BE49-F238E27FC236}">
                <a16:creationId xmlns:a16="http://schemas.microsoft.com/office/drawing/2014/main" id="{0424F86A-F928-296D-1094-03F5C3EB8536}"/>
              </a:ext>
            </a:extLst>
          </p:cNvPr>
          <p:cNvSpPr txBox="1"/>
          <p:nvPr/>
        </p:nvSpPr>
        <p:spPr>
          <a:xfrm>
            <a:off x="969485" y="2603653"/>
            <a:ext cx="10666162"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elegraf"/>
              </a:rPr>
              <a:t>Makes video games more accessible and enjoyable for a broader range of players, especially those with disabilities. The idea is to adapt or modify gaming experiences to meet the diverse needs of players, enabling them to engage with games in ways that are comfortable and fair.</a:t>
            </a:r>
          </a:p>
        </p:txBody>
      </p:sp>
      <p:sp>
        <p:nvSpPr>
          <p:cNvPr id="14" name="TextBox 6">
            <a:extLst>
              <a:ext uri="{FF2B5EF4-FFF2-40B4-BE49-F238E27FC236}">
                <a16:creationId xmlns:a16="http://schemas.microsoft.com/office/drawing/2014/main" id="{0AF778E2-33FF-72BA-0EA0-D9C0095446C1}"/>
              </a:ext>
            </a:extLst>
          </p:cNvPr>
          <p:cNvSpPr txBox="1"/>
          <p:nvPr/>
        </p:nvSpPr>
        <p:spPr>
          <a:xfrm>
            <a:off x="571055" y="3996544"/>
            <a:ext cx="4662206"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atin typeface="Telegraf"/>
              </a:rPr>
              <a:t>PS5- Access Controller</a:t>
            </a:r>
            <a:endParaRPr lang="en-US" sz="1200">
              <a:latin typeface="Telegraf"/>
            </a:endParaRPr>
          </a:p>
        </p:txBody>
      </p:sp>
      <p:sp>
        <p:nvSpPr>
          <p:cNvPr id="15" name="TextBox 14">
            <a:extLst>
              <a:ext uri="{FF2B5EF4-FFF2-40B4-BE49-F238E27FC236}">
                <a16:creationId xmlns:a16="http://schemas.microsoft.com/office/drawing/2014/main" id="{DAE74C63-365A-EEF1-92E5-20B33BDEC5C0}"/>
              </a:ext>
            </a:extLst>
          </p:cNvPr>
          <p:cNvSpPr txBox="1"/>
          <p:nvPr/>
        </p:nvSpPr>
        <p:spPr>
          <a:xfrm>
            <a:off x="3576809" y="3999121"/>
            <a:ext cx="4799682" cy="3616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a:latin typeface="Telegraf"/>
                <a:cs typeface="Segoe UI"/>
              </a:rPr>
              <a:t>Logitech Adaptive ​Gaming Kit</a:t>
            </a:r>
            <a:endParaRPr lang="en-US"/>
          </a:p>
        </p:txBody>
      </p:sp>
      <p:sp>
        <p:nvSpPr>
          <p:cNvPr id="16" name="TextBox 15">
            <a:extLst>
              <a:ext uri="{FF2B5EF4-FFF2-40B4-BE49-F238E27FC236}">
                <a16:creationId xmlns:a16="http://schemas.microsoft.com/office/drawing/2014/main" id="{A6A83461-8CFD-4323-7E76-E5F0D0207B08}"/>
              </a:ext>
            </a:extLst>
          </p:cNvPr>
          <p:cNvSpPr txBox="1"/>
          <p:nvPr/>
        </p:nvSpPr>
        <p:spPr>
          <a:xfrm>
            <a:off x="8773099" y="399912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elegraf"/>
              </a:rPr>
              <a:t>XBOX Adaptive Controller​</a:t>
            </a:r>
            <a:endParaRPr lang="en-US" sz="1200">
              <a:latin typeface="Telegraf"/>
            </a:endParaRPr>
          </a:p>
        </p:txBody>
      </p:sp>
    </p:spTree>
    <p:extLst>
      <p:ext uri="{BB962C8B-B14F-4D97-AF65-F5344CB8AC3E}">
        <p14:creationId xmlns:p14="http://schemas.microsoft.com/office/powerpoint/2010/main" val="1607173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77977BCF-8561-67D4-07AF-D83C3C2759C0}"/>
            </a:ext>
          </a:extLst>
        </p:cNvPr>
        <p:cNvGrpSpPr/>
        <p:nvPr/>
      </p:nvGrpSpPr>
      <p:grpSpPr>
        <a:xfrm>
          <a:off x="0" y="0"/>
          <a:ext cx="0" cy="0"/>
          <a:chOff x="0" y="0"/>
          <a:chExt cx="0" cy="0"/>
        </a:xfrm>
      </p:grpSpPr>
      <p:sp>
        <p:nvSpPr>
          <p:cNvPr id="74" name="Freeform: Shape 73">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76" name="Rectangle 75">
            <a:extLst>
              <a:ext uri="{FF2B5EF4-FFF2-40B4-BE49-F238E27FC236}">
                <a16:creationId xmlns:a16="http://schemas.microsoft.com/office/drawing/2014/main" id="{9E204069-B2FF-44D8-B797-073FCBA7E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876B7FF9-4BFD-40DE-9C48-034893D69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2672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Shape 79">
            <a:extLst>
              <a:ext uri="{FF2B5EF4-FFF2-40B4-BE49-F238E27FC236}">
                <a16:creationId xmlns:a16="http://schemas.microsoft.com/office/drawing/2014/main" id="{2B96E11A-5CB2-443A-AAC7-08EEDA3133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091741" y="-1255373"/>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Shape 81">
            <a:extLst>
              <a:ext uri="{FF2B5EF4-FFF2-40B4-BE49-F238E27FC236}">
                <a16:creationId xmlns:a16="http://schemas.microsoft.com/office/drawing/2014/main" id="{6DF1D29E-F7F2-4968-BA23-29FF31B9B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083790" y="-1255372"/>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4C949833-9F41-1EFB-AA60-9C1B47FD7351}"/>
              </a:ext>
            </a:extLst>
          </p:cNvPr>
          <p:cNvSpPr>
            <a:spLocks noGrp="1"/>
          </p:cNvSpPr>
          <p:nvPr>
            <p:ph type="title"/>
          </p:nvPr>
        </p:nvSpPr>
        <p:spPr>
          <a:xfrm>
            <a:off x="224010" y="2650474"/>
            <a:ext cx="3208986" cy="4572001"/>
          </a:xfrm>
        </p:spPr>
        <p:txBody>
          <a:bodyPr vert="horz" lIns="91440" tIns="45720" rIns="91440" bIns="45720" rtlCol="0" anchor="t">
            <a:normAutofit/>
          </a:bodyPr>
          <a:lstStyle/>
          <a:p>
            <a:pPr>
              <a:lnSpc>
                <a:spcPct val="100000"/>
              </a:lnSpc>
            </a:pPr>
            <a:r>
              <a:rPr lang="en-US" sz="7200" b="1">
                <a:solidFill>
                  <a:srgbClr val="FFFFFF"/>
                </a:solidFill>
                <a:latin typeface="Telegraf"/>
              </a:rPr>
              <a:t>Apple</a:t>
            </a:r>
            <a:endParaRPr lang="en-US" sz="6600">
              <a:solidFill>
                <a:srgbClr val="FFFFFF"/>
              </a:solidFill>
              <a:latin typeface="Telegraf"/>
            </a:endParaRPr>
          </a:p>
        </p:txBody>
      </p:sp>
      <p:sp>
        <p:nvSpPr>
          <p:cNvPr id="6" name="TextBox 5">
            <a:extLst>
              <a:ext uri="{FF2B5EF4-FFF2-40B4-BE49-F238E27FC236}">
                <a16:creationId xmlns:a16="http://schemas.microsoft.com/office/drawing/2014/main" id="{473F3596-8195-15B6-F5BC-C32FF05723DA}"/>
              </a:ext>
            </a:extLst>
          </p:cNvPr>
          <p:cNvSpPr txBox="1"/>
          <p:nvPr/>
        </p:nvSpPr>
        <p:spPr>
          <a:xfrm>
            <a:off x="4597682" y="1025488"/>
            <a:ext cx="7744881" cy="341737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20000"/>
              </a:lnSpc>
              <a:spcAft>
                <a:spcPts val="600"/>
              </a:spcAft>
              <a:buClr>
                <a:schemeClr val="accent5"/>
              </a:buClr>
              <a:buFont typeface="Arial" panose="020B0604020202020204" pitchFamily="34" charset="0"/>
              <a:buChar char="•"/>
            </a:pPr>
            <a:r>
              <a:rPr lang="en-US" sz="1900">
                <a:solidFill>
                  <a:schemeClr val="tx2"/>
                </a:solidFill>
                <a:latin typeface="Telegraf"/>
              </a:rPr>
              <a:t>Apple has long been a leader in providing </a:t>
            </a:r>
            <a:r>
              <a:rPr lang="en-US" sz="1900" b="1">
                <a:solidFill>
                  <a:schemeClr val="tx2"/>
                </a:solidFill>
                <a:latin typeface="Telegraf"/>
              </a:rPr>
              <a:t>assistive technology</a:t>
            </a:r>
            <a:r>
              <a:rPr lang="en-US" sz="1900">
                <a:solidFill>
                  <a:schemeClr val="tx2"/>
                </a:solidFill>
                <a:latin typeface="Telegraf"/>
              </a:rPr>
              <a:t> to make its devices accessible to a wide range of users, including those with disabilities. The company has integrated numerous features into its devices—iPhones, iPads, Macs, and more—that help users with visual, hearing, motor, and cognitive impairments.</a:t>
            </a:r>
          </a:p>
        </p:txBody>
      </p:sp>
      <p:pic>
        <p:nvPicPr>
          <p:cNvPr id="8" name="Picture 7" descr="A cell phone with a screen&#10;&#10;AI-generated content may be incorrect.">
            <a:extLst>
              <a:ext uri="{FF2B5EF4-FFF2-40B4-BE49-F238E27FC236}">
                <a16:creationId xmlns:a16="http://schemas.microsoft.com/office/drawing/2014/main" id="{DFCEA108-D7ED-9C84-B0D8-E2356CE2AB0D}"/>
              </a:ext>
            </a:extLst>
          </p:cNvPr>
          <p:cNvPicPr>
            <a:picLocks noChangeAspect="1"/>
          </p:cNvPicPr>
          <p:nvPr/>
        </p:nvPicPr>
        <p:blipFill>
          <a:blip r:embed="rId3"/>
          <a:stretch>
            <a:fillRect/>
          </a:stretch>
        </p:blipFill>
        <p:spPr>
          <a:xfrm>
            <a:off x="4446741" y="3434419"/>
            <a:ext cx="2043095" cy="2737782"/>
          </a:xfrm>
          <a:prstGeom prst="rect">
            <a:avLst/>
          </a:prstGeom>
        </p:spPr>
      </p:pic>
      <p:pic>
        <p:nvPicPr>
          <p:cNvPr id="7" name="Picture 6" descr="A close up of a watch&#10;&#10;AI-generated content may be incorrect.">
            <a:extLst>
              <a:ext uri="{FF2B5EF4-FFF2-40B4-BE49-F238E27FC236}">
                <a16:creationId xmlns:a16="http://schemas.microsoft.com/office/drawing/2014/main" id="{0FEA89FB-4FA6-9D44-3E58-E355A60A6496}"/>
              </a:ext>
            </a:extLst>
          </p:cNvPr>
          <p:cNvPicPr>
            <a:picLocks noChangeAspect="1"/>
          </p:cNvPicPr>
          <p:nvPr/>
        </p:nvPicPr>
        <p:blipFill>
          <a:blip r:embed="rId4"/>
          <a:stretch>
            <a:fillRect/>
          </a:stretch>
        </p:blipFill>
        <p:spPr>
          <a:xfrm>
            <a:off x="6844555" y="3436961"/>
            <a:ext cx="2101057" cy="2746962"/>
          </a:xfrm>
          <a:prstGeom prst="rect">
            <a:avLst/>
          </a:prstGeom>
        </p:spPr>
      </p:pic>
      <p:pic>
        <p:nvPicPr>
          <p:cNvPr id="11" name="Picture 10" descr="A smart watch and a phone&#10;&#10;AI-generated content may be incorrect.">
            <a:extLst>
              <a:ext uri="{FF2B5EF4-FFF2-40B4-BE49-F238E27FC236}">
                <a16:creationId xmlns:a16="http://schemas.microsoft.com/office/drawing/2014/main" id="{192F0A05-8112-EE79-5DD3-7278122D3F74}"/>
              </a:ext>
            </a:extLst>
          </p:cNvPr>
          <p:cNvPicPr>
            <a:picLocks noChangeAspect="1"/>
          </p:cNvPicPr>
          <p:nvPr/>
        </p:nvPicPr>
        <p:blipFill>
          <a:blip r:embed="rId5"/>
          <a:stretch>
            <a:fillRect/>
          </a:stretch>
        </p:blipFill>
        <p:spPr>
          <a:xfrm>
            <a:off x="9644001" y="3425238"/>
            <a:ext cx="2091877" cy="2746962"/>
          </a:xfrm>
          <a:prstGeom prst="rect">
            <a:avLst/>
          </a:prstGeom>
        </p:spPr>
      </p:pic>
      <p:sp>
        <p:nvSpPr>
          <p:cNvPr id="2" name="Slide Number Placeholder 1">
            <a:extLst>
              <a:ext uri="{FF2B5EF4-FFF2-40B4-BE49-F238E27FC236}">
                <a16:creationId xmlns:a16="http://schemas.microsoft.com/office/drawing/2014/main" id="{B648D8ED-BD48-1FDF-47CF-55F1D5233EBF}"/>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solidFill>
                  <a:schemeClr val="accent2"/>
                </a:solidFill>
                <a:latin typeface="Telegraf"/>
              </a:rPr>
              <a:pPr algn="r">
                <a:lnSpc>
                  <a:spcPct val="90000"/>
                </a:lnSpc>
                <a:spcAft>
                  <a:spcPts val="600"/>
                </a:spcAft>
              </a:pPr>
              <a:t>17</a:t>
            </a:fld>
            <a:endParaRPr lang="en-US" sz="1900">
              <a:solidFill>
                <a:schemeClr val="accent2"/>
              </a:solidFill>
              <a:latin typeface="Telegraf"/>
            </a:endParaRPr>
          </a:p>
        </p:txBody>
      </p:sp>
    </p:spTree>
    <p:extLst>
      <p:ext uri="{BB962C8B-B14F-4D97-AF65-F5344CB8AC3E}">
        <p14:creationId xmlns:p14="http://schemas.microsoft.com/office/powerpoint/2010/main" val="31932663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1E37B7E-0652-FA05-6BA9-D47F794D95C5}"/>
            </a:ext>
          </a:extLst>
        </p:cNvPr>
        <p:cNvGrpSpPr/>
        <p:nvPr/>
      </p:nvGrpSpPr>
      <p:grpSpPr>
        <a:xfrm>
          <a:off x="0" y="0"/>
          <a:ext cx="0" cy="0"/>
          <a:chOff x="0" y="0"/>
          <a:chExt cx="0" cy="0"/>
        </a:xfrm>
      </p:grpSpPr>
      <p:sp>
        <p:nvSpPr>
          <p:cNvPr id="74" name="Freeform: Shape 73">
            <a:extLst>
              <a:ext uri="{FF2B5EF4-FFF2-40B4-BE49-F238E27FC236}">
                <a16:creationId xmlns:a16="http://schemas.microsoft.com/office/drawing/2014/main" id="{0D0AB79E-4555-53E3-BE61-9D2A5C52A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76" name="Rectangle 75">
            <a:extLst>
              <a:ext uri="{FF2B5EF4-FFF2-40B4-BE49-F238E27FC236}">
                <a16:creationId xmlns:a16="http://schemas.microsoft.com/office/drawing/2014/main" id="{156D03A1-A7BC-F5B8-8567-F7B7CD715C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BD10A46A-913F-DCA0-A524-DD9D6910B2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2672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Shape 79">
            <a:extLst>
              <a:ext uri="{FF2B5EF4-FFF2-40B4-BE49-F238E27FC236}">
                <a16:creationId xmlns:a16="http://schemas.microsoft.com/office/drawing/2014/main" id="{2DDE4C5E-326C-8A66-5AEE-0DAAAA69F1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091741" y="-1255373"/>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Shape 81">
            <a:extLst>
              <a:ext uri="{FF2B5EF4-FFF2-40B4-BE49-F238E27FC236}">
                <a16:creationId xmlns:a16="http://schemas.microsoft.com/office/drawing/2014/main" id="{59A6B066-96FE-CEC4-C88A-3103EBE1E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083790" y="-1255372"/>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018011EF-1649-2F64-EB4B-53CD51189C69}"/>
              </a:ext>
            </a:extLst>
          </p:cNvPr>
          <p:cNvSpPr>
            <a:spLocks noGrp="1"/>
          </p:cNvSpPr>
          <p:nvPr>
            <p:ph type="title"/>
          </p:nvPr>
        </p:nvSpPr>
        <p:spPr>
          <a:xfrm>
            <a:off x="224010" y="2650474"/>
            <a:ext cx="3208986" cy="4572001"/>
          </a:xfrm>
        </p:spPr>
        <p:txBody>
          <a:bodyPr vert="horz" lIns="91440" tIns="45720" rIns="91440" bIns="45720" rtlCol="0" anchor="t">
            <a:normAutofit/>
          </a:bodyPr>
          <a:lstStyle/>
          <a:p>
            <a:pPr>
              <a:lnSpc>
                <a:spcPct val="100000"/>
              </a:lnSpc>
            </a:pPr>
            <a:r>
              <a:rPr lang="en-US" sz="7200" b="1">
                <a:solidFill>
                  <a:srgbClr val="FFFFFF"/>
                </a:solidFill>
                <a:latin typeface="Telegraf"/>
              </a:rPr>
              <a:t>Apple</a:t>
            </a:r>
            <a:endParaRPr lang="en-US" sz="6600">
              <a:solidFill>
                <a:srgbClr val="FFFFFF"/>
              </a:solidFill>
              <a:latin typeface="Telegraf"/>
            </a:endParaRPr>
          </a:p>
        </p:txBody>
      </p:sp>
      <p:sp>
        <p:nvSpPr>
          <p:cNvPr id="6" name="TextBox 5">
            <a:extLst>
              <a:ext uri="{FF2B5EF4-FFF2-40B4-BE49-F238E27FC236}">
                <a16:creationId xmlns:a16="http://schemas.microsoft.com/office/drawing/2014/main" id="{A65E6617-C645-4ABC-8BD7-AA08CFA4CB87}"/>
              </a:ext>
            </a:extLst>
          </p:cNvPr>
          <p:cNvSpPr txBox="1"/>
          <p:nvPr/>
        </p:nvSpPr>
        <p:spPr>
          <a:xfrm>
            <a:off x="4597682" y="1025488"/>
            <a:ext cx="7744881" cy="341737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20000"/>
              </a:lnSpc>
              <a:spcAft>
                <a:spcPts val="600"/>
              </a:spcAft>
              <a:buClr>
                <a:schemeClr val="accent5"/>
              </a:buClr>
              <a:buFont typeface="Arial" panose="020B0604020202020204" pitchFamily="34" charset="0"/>
              <a:buChar char="•"/>
            </a:pPr>
            <a:r>
              <a:rPr lang="en-US" sz="1900">
                <a:solidFill>
                  <a:schemeClr val="tx2"/>
                </a:solidFill>
                <a:latin typeface="Telegraf"/>
              </a:rPr>
              <a:t>Apple has long been a leader in providing </a:t>
            </a:r>
            <a:r>
              <a:rPr lang="en-US" sz="1900" b="1">
                <a:solidFill>
                  <a:schemeClr val="tx2"/>
                </a:solidFill>
                <a:latin typeface="Telegraf"/>
              </a:rPr>
              <a:t>assistive technology</a:t>
            </a:r>
            <a:r>
              <a:rPr lang="en-US" sz="1900">
                <a:solidFill>
                  <a:schemeClr val="tx2"/>
                </a:solidFill>
                <a:latin typeface="Telegraf"/>
              </a:rPr>
              <a:t> to make its devices accessible to a wide range of users, including those with disabilities. The company has integrated numerous features into its devices—iPhones, iPads, Macs, and more—that help users with visual, hearing, motor, and cognitive impairments.</a:t>
            </a:r>
          </a:p>
        </p:txBody>
      </p:sp>
      <p:pic>
        <p:nvPicPr>
          <p:cNvPr id="8" name="Picture 7" descr="A cell phone with a screen&#10;&#10;AI-generated content may be incorrect.">
            <a:extLst>
              <a:ext uri="{FF2B5EF4-FFF2-40B4-BE49-F238E27FC236}">
                <a16:creationId xmlns:a16="http://schemas.microsoft.com/office/drawing/2014/main" id="{CB584F31-F4C5-F85B-A9C7-C80550ABB8B5}"/>
              </a:ext>
            </a:extLst>
          </p:cNvPr>
          <p:cNvPicPr>
            <a:picLocks noChangeAspect="1"/>
          </p:cNvPicPr>
          <p:nvPr/>
        </p:nvPicPr>
        <p:blipFill>
          <a:blip r:embed="rId3"/>
          <a:stretch>
            <a:fillRect/>
          </a:stretch>
        </p:blipFill>
        <p:spPr>
          <a:xfrm>
            <a:off x="4446741" y="3434419"/>
            <a:ext cx="2043095" cy="2737782"/>
          </a:xfrm>
          <a:prstGeom prst="rect">
            <a:avLst/>
          </a:prstGeom>
        </p:spPr>
      </p:pic>
      <p:pic>
        <p:nvPicPr>
          <p:cNvPr id="7" name="Picture 6" descr="A close up of a watch&#10;&#10;AI-generated content may be incorrect.">
            <a:extLst>
              <a:ext uri="{FF2B5EF4-FFF2-40B4-BE49-F238E27FC236}">
                <a16:creationId xmlns:a16="http://schemas.microsoft.com/office/drawing/2014/main" id="{A090AD67-1F7B-54BF-D3D9-8A85C2CE04AF}"/>
              </a:ext>
            </a:extLst>
          </p:cNvPr>
          <p:cNvPicPr>
            <a:picLocks noChangeAspect="1"/>
          </p:cNvPicPr>
          <p:nvPr/>
        </p:nvPicPr>
        <p:blipFill>
          <a:blip r:embed="rId4"/>
          <a:stretch>
            <a:fillRect/>
          </a:stretch>
        </p:blipFill>
        <p:spPr>
          <a:xfrm>
            <a:off x="6844555" y="3436961"/>
            <a:ext cx="2101057" cy="2746962"/>
          </a:xfrm>
          <a:prstGeom prst="rect">
            <a:avLst/>
          </a:prstGeom>
        </p:spPr>
      </p:pic>
      <p:pic>
        <p:nvPicPr>
          <p:cNvPr id="11" name="Picture 10" descr="A smart watch and a phone&#10;&#10;AI-generated content may be incorrect.">
            <a:extLst>
              <a:ext uri="{FF2B5EF4-FFF2-40B4-BE49-F238E27FC236}">
                <a16:creationId xmlns:a16="http://schemas.microsoft.com/office/drawing/2014/main" id="{4B3531D9-7B8E-D596-349F-D52F8D38D9F5}"/>
              </a:ext>
            </a:extLst>
          </p:cNvPr>
          <p:cNvPicPr>
            <a:picLocks noChangeAspect="1"/>
          </p:cNvPicPr>
          <p:nvPr/>
        </p:nvPicPr>
        <p:blipFill>
          <a:blip r:embed="rId5"/>
          <a:stretch>
            <a:fillRect/>
          </a:stretch>
        </p:blipFill>
        <p:spPr>
          <a:xfrm>
            <a:off x="9644001" y="3425238"/>
            <a:ext cx="2091877" cy="2746962"/>
          </a:xfrm>
          <a:prstGeom prst="rect">
            <a:avLst/>
          </a:prstGeom>
        </p:spPr>
      </p:pic>
      <p:sp>
        <p:nvSpPr>
          <p:cNvPr id="2" name="Slide Number Placeholder 1">
            <a:extLst>
              <a:ext uri="{FF2B5EF4-FFF2-40B4-BE49-F238E27FC236}">
                <a16:creationId xmlns:a16="http://schemas.microsoft.com/office/drawing/2014/main" id="{9FA11C41-8E8C-6350-DB9D-D7CA53F35B49}"/>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solidFill>
                  <a:schemeClr val="accent2"/>
                </a:solidFill>
                <a:latin typeface="Telegraf"/>
              </a:rPr>
              <a:pPr algn="r">
                <a:lnSpc>
                  <a:spcPct val="90000"/>
                </a:lnSpc>
                <a:spcAft>
                  <a:spcPts val="600"/>
                </a:spcAft>
              </a:pPr>
              <a:t>18</a:t>
            </a:fld>
            <a:endParaRPr lang="en-US" sz="1900">
              <a:solidFill>
                <a:schemeClr val="accent2"/>
              </a:solidFill>
              <a:latin typeface="Telegraf"/>
            </a:endParaRPr>
          </a:p>
        </p:txBody>
      </p:sp>
    </p:spTree>
    <p:extLst>
      <p:ext uri="{BB962C8B-B14F-4D97-AF65-F5344CB8AC3E}">
        <p14:creationId xmlns:p14="http://schemas.microsoft.com/office/powerpoint/2010/main" val="1855400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7D7974A-FCD2-7771-A4FB-D7C3CDF01FE7}"/>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BBC8EF89-A02C-25D7-AF85-D40B963AAB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BFB5B306-064B-60F1-C559-1A88B651F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FAFB3027-C97B-F9D4-9DC6-7B1B7ED64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BDF23862-B2BD-2FA9-42CB-9620DDD41C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5058FA4F-7CCA-B7BC-701B-C9A8BC180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C06F16DF-4B07-E053-3C53-8A0BAECBAB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C2C50602-885A-38E6-D699-9A80F262DB74}"/>
              </a:ext>
            </a:extLst>
          </p:cNvPr>
          <p:cNvSpPr>
            <a:spLocks noGrp="1"/>
          </p:cNvSpPr>
          <p:nvPr>
            <p:ph type="title"/>
          </p:nvPr>
        </p:nvSpPr>
        <p:spPr>
          <a:xfrm>
            <a:off x="2937831" y="689288"/>
            <a:ext cx="9251577" cy="1134256"/>
          </a:xfrm>
        </p:spPr>
        <p:txBody>
          <a:bodyPr vert="horz" lIns="91440" tIns="45720" rIns="91440" bIns="45720" rtlCol="0" anchor="t">
            <a:normAutofit/>
          </a:bodyPr>
          <a:lstStyle/>
          <a:p>
            <a:pPr>
              <a:lnSpc>
                <a:spcPct val="100000"/>
              </a:lnSpc>
            </a:pPr>
            <a:r>
              <a:rPr lang="en-US" sz="6000" b="1">
                <a:solidFill>
                  <a:srgbClr val="FFFFFF"/>
                </a:solidFill>
                <a:latin typeface="Telegraf"/>
              </a:rPr>
              <a:t>Websites of Items </a:t>
            </a:r>
            <a:endParaRPr lang="en-US" sz="6000">
              <a:latin typeface="Telegraf"/>
            </a:endParaRPr>
          </a:p>
        </p:txBody>
      </p:sp>
      <p:sp>
        <p:nvSpPr>
          <p:cNvPr id="2" name="Slide Number Placeholder 1">
            <a:extLst>
              <a:ext uri="{FF2B5EF4-FFF2-40B4-BE49-F238E27FC236}">
                <a16:creationId xmlns:a16="http://schemas.microsoft.com/office/drawing/2014/main" id="{4D0FD916-300E-09A6-AB36-0CEF21B67C57}"/>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19</a:t>
            </a:fld>
            <a:endParaRPr lang="en-US" sz="1900">
              <a:latin typeface="Telegraf"/>
            </a:endParaRPr>
          </a:p>
        </p:txBody>
      </p:sp>
      <p:sp>
        <p:nvSpPr>
          <p:cNvPr id="4" name="TextBox 3">
            <a:extLst>
              <a:ext uri="{FF2B5EF4-FFF2-40B4-BE49-F238E27FC236}">
                <a16:creationId xmlns:a16="http://schemas.microsoft.com/office/drawing/2014/main" id="{7C09818B-39A2-6138-BAC1-6925EDD22830}"/>
              </a:ext>
            </a:extLst>
          </p:cNvPr>
          <p:cNvSpPr txBox="1"/>
          <p:nvPr/>
        </p:nvSpPr>
        <p:spPr>
          <a:xfrm>
            <a:off x="179942" y="2704641"/>
            <a:ext cx="12199344" cy="4493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575"/>
              </a:lnSpc>
            </a:pPr>
            <a:r>
              <a:rPr lang="en-US" sz="1400" b="1" u="sng">
                <a:latin typeface="Telegraf"/>
                <a:cs typeface="Arial"/>
              </a:rPr>
              <a:t>CLOTHING​</a:t>
            </a:r>
          </a:p>
          <a:p>
            <a:pPr marL="285750" indent="-285750">
              <a:lnSpc>
                <a:spcPts val="1575"/>
              </a:lnSpc>
              <a:buFont typeface="Arial,Sans-Serif"/>
              <a:buChar char="•"/>
            </a:pPr>
            <a:r>
              <a:rPr lang="en-US" sz="1400">
                <a:latin typeface="Telegraf"/>
                <a:cs typeface="Arial"/>
              </a:rPr>
              <a:t>Tommy </a:t>
            </a:r>
            <a:r>
              <a:rPr lang="en-US" sz="1400" err="1">
                <a:latin typeface="Telegraf"/>
                <a:cs typeface="Arial"/>
              </a:rPr>
              <a:t>HIlfiger</a:t>
            </a:r>
            <a:r>
              <a:rPr lang="en-US" sz="1400">
                <a:latin typeface="Telegraf"/>
                <a:cs typeface="Arial"/>
              </a:rPr>
              <a:t> Adaptive- </a:t>
            </a:r>
            <a:r>
              <a:rPr lang="en-US" sz="1400" u="sng">
                <a:solidFill>
                  <a:srgbClr val="169C9A"/>
                </a:solidFill>
                <a:latin typeface="Telegraf"/>
                <a:cs typeface="Arial"/>
                <a:hlinkClick r:id="rId3"/>
              </a:rPr>
              <a:t>https://usa.tommy.com/en/tommy-adaptive</a:t>
            </a:r>
            <a:r>
              <a:rPr lang="en-US" sz="1400">
                <a:latin typeface="Telegraf"/>
                <a:cs typeface="Arial"/>
              </a:rPr>
              <a:t>​</a:t>
            </a:r>
          </a:p>
          <a:p>
            <a:pPr marL="285750" indent="-285750">
              <a:lnSpc>
                <a:spcPts val="1575"/>
              </a:lnSpc>
              <a:buFont typeface="Arial,Sans-Serif"/>
              <a:buChar char="•"/>
            </a:pPr>
            <a:r>
              <a:rPr lang="en-US" sz="1400">
                <a:latin typeface="Telegraf"/>
                <a:cs typeface="Arial"/>
              </a:rPr>
              <a:t>Magna-Ready- </a:t>
            </a:r>
            <a:r>
              <a:rPr lang="en-US" sz="1400" u="sng">
                <a:solidFill>
                  <a:srgbClr val="169C9A"/>
                </a:solidFill>
                <a:latin typeface="Telegraf"/>
                <a:cs typeface="Arial"/>
                <a:hlinkClick r:id="rId4"/>
              </a:rPr>
              <a:t>https://magnaready.com/</a:t>
            </a:r>
            <a:r>
              <a:rPr lang="en-US" sz="1400">
                <a:latin typeface="Telegraf"/>
                <a:cs typeface="Arial"/>
              </a:rPr>
              <a:t>​</a:t>
            </a:r>
          </a:p>
          <a:p>
            <a:pPr marL="285750" indent="-285750">
              <a:lnSpc>
                <a:spcPts val="1575"/>
              </a:lnSpc>
              <a:buFont typeface="Arial,Sans-Serif"/>
              <a:buChar char="•"/>
            </a:pPr>
            <a:r>
              <a:rPr lang="en-US" sz="1400" err="1">
                <a:latin typeface="Telegraf"/>
                <a:cs typeface="Arial"/>
              </a:rPr>
              <a:t>Khols</a:t>
            </a:r>
            <a:r>
              <a:rPr lang="en-US" sz="1400">
                <a:latin typeface="Telegraf"/>
                <a:cs typeface="Arial"/>
              </a:rPr>
              <a:t> Adaptive line- </a:t>
            </a:r>
            <a:r>
              <a:rPr lang="en-US" sz="1400" u="sng">
                <a:solidFill>
                  <a:srgbClr val="169C9A"/>
                </a:solidFill>
                <a:latin typeface="Telegraf"/>
                <a:cs typeface="Arial"/>
                <a:hlinkClick r:id="rId5"/>
              </a:rPr>
              <a:t>https://www.kohls.com/feature/adaptive-clothing-guide.jsp?icid=sl-nav-adptve-clothing-total-productguide</a:t>
            </a:r>
            <a:r>
              <a:rPr lang="en-US" sz="1400">
                <a:latin typeface="Telegraf"/>
                <a:cs typeface="Arial"/>
              </a:rPr>
              <a:t>​</a:t>
            </a:r>
            <a:endParaRPr lang="en-US" sz="1400">
              <a:latin typeface="Telegraf"/>
              <a:ea typeface="Calibri"/>
              <a:cs typeface="Arial"/>
            </a:endParaRPr>
          </a:p>
          <a:p>
            <a:pPr marL="285750" indent="-285750">
              <a:buFont typeface="Arial,Sans-Serif"/>
              <a:buChar char="•"/>
            </a:pPr>
            <a:endParaRPr lang="en-US" sz="1400">
              <a:latin typeface="Telegraf"/>
              <a:cs typeface="Arial"/>
            </a:endParaRPr>
          </a:p>
          <a:p>
            <a:pPr>
              <a:lnSpc>
                <a:spcPts val="1575"/>
              </a:lnSpc>
            </a:pPr>
            <a:r>
              <a:rPr lang="en-US" sz="1400" b="1" u="sng">
                <a:latin typeface="Telegraf"/>
                <a:cs typeface="Arial"/>
              </a:rPr>
              <a:t>SHOES​</a:t>
            </a:r>
          </a:p>
          <a:p>
            <a:pPr marL="285750" indent="-285750">
              <a:lnSpc>
                <a:spcPts val="1575"/>
              </a:lnSpc>
              <a:buFont typeface="Arial,Sans-Serif"/>
              <a:buChar char="•"/>
            </a:pPr>
            <a:r>
              <a:rPr lang="en-US" sz="1400" err="1">
                <a:latin typeface="Telegraf"/>
                <a:cs typeface="Arial"/>
              </a:rPr>
              <a:t>Zappo</a:t>
            </a:r>
            <a:r>
              <a:rPr lang="en-US" sz="1400">
                <a:latin typeface="Telegraf"/>
                <a:cs typeface="Arial"/>
              </a:rPr>
              <a:t> Adaptive- </a:t>
            </a:r>
            <a:r>
              <a:rPr lang="en-US" sz="1400" u="sng">
                <a:solidFill>
                  <a:srgbClr val="169C9A"/>
                </a:solidFill>
                <a:latin typeface="Telegraf"/>
                <a:cs typeface="Arial"/>
                <a:hlinkClick r:id="rId6"/>
              </a:rPr>
              <a:t>https://www.zappos.com/c/adaptive</a:t>
            </a:r>
            <a:r>
              <a:rPr lang="en-US" sz="1400">
                <a:latin typeface="Telegraf"/>
                <a:cs typeface="Arial"/>
              </a:rPr>
              <a:t>​</a:t>
            </a:r>
          </a:p>
          <a:p>
            <a:pPr marL="285750" indent="-285750">
              <a:lnSpc>
                <a:spcPts val="1575"/>
              </a:lnSpc>
              <a:buFont typeface="Arial,Sans-Serif"/>
              <a:buChar char="•"/>
            </a:pPr>
            <a:r>
              <a:rPr lang="en-US" sz="1400">
                <a:latin typeface="Telegraf"/>
                <a:cs typeface="Arial"/>
              </a:rPr>
              <a:t>Nike- </a:t>
            </a:r>
            <a:r>
              <a:rPr lang="en-US" sz="1400" u="sng">
                <a:solidFill>
                  <a:srgbClr val="169C9A"/>
                </a:solidFill>
                <a:latin typeface="Telegraf"/>
                <a:cs typeface="Arial"/>
                <a:hlinkClick r:id="rId7"/>
              </a:rPr>
              <a:t>https://www.nike.com/w/mens-easy-on-off-shoes</a:t>
            </a:r>
            <a:r>
              <a:rPr lang="en-US" sz="1400">
                <a:latin typeface="Telegraf"/>
                <a:cs typeface="Arial"/>
              </a:rPr>
              <a:t>​</a:t>
            </a:r>
          </a:p>
          <a:p>
            <a:pPr>
              <a:lnSpc>
                <a:spcPts val="1575"/>
              </a:lnSpc>
            </a:pPr>
            <a:r>
              <a:rPr lang="en-US" sz="1400">
                <a:latin typeface="Telegraf"/>
                <a:cs typeface="Arial"/>
              </a:rPr>
              <a:t>​</a:t>
            </a:r>
          </a:p>
          <a:p>
            <a:pPr>
              <a:lnSpc>
                <a:spcPts val="1575"/>
              </a:lnSpc>
            </a:pPr>
            <a:r>
              <a:rPr lang="en-US" sz="1400" b="1" u="sng">
                <a:latin typeface="Telegraf"/>
                <a:cs typeface="Arial"/>
              </a:rPr>
              <a:t>SMART HOME​</a:t>
            </a:r>
            <a:br>
              <a:rPr lang="en-US" sz="1400" b="1" u="sng">
                <a:latin typeface="Telegraf"/>
                <a:cs typeface="Arial"/>
              </a:rPr>
            </a:br>
            <a:endParaRPr lang="en-US" sz="1400" b="1" u="sng">
              <a:latin typeface="Telegraf"/>
              <a:cs typeface="Arial"/>
            </a:endParaRPr>
          </a:p>
          <a:p>
            <a:pPr>
              <a:lnSpc>
                <a:spcPts val="1575"/>
              </a:lnSpc>
            </a:pPr>
            <a:r>
              <a:rPr lang="en-US" sz="1400" b="1">
                <a:latin typeface="Telegraf"/>
                <a:cs typeface="Arial"/>
              </a:rPr>
              <a:t>Assistance/speakers​</a:t>
            </a:r>
          </a:p>
          <a:p>
            <a:pPr marL="342900" indent="-342900">
              <a:lnSpc>
                <a:spcPts val="1575"/>
              </a:lnSpc>
              <a:buFont typeface="Arial,Sans-Serif"/>
              <a:buChar char="•"/>
            </a:pPr>
            <a:r>
              <a:rPr lang="en-US" sz="1400">
                <a:latin typeface="Telegraf"/>
                <a:cs typeface="Arial"/>
              </a:rPr>
              <a:t>Amazon Alexa- </a:t>
            </a:r>
            <a:r>
              <a:rPr lang="en-US" sz="1400" u="sng">
                <a:solidFill>
                  <a:srgbClr val="169C9A"/>
                </a:solidFill>
                <a:latin typeface="Telegraf"/>
                <a:cs typeface="Arial"/>
                <a:hlinkClick r:id="rId8"/>
              </a:rPr>
              <a:t>https://www.amazon.com/alexa</a:t>
            </a:r>
            <a:r>
              <a:rPr lang="en-US" sz="1400">
                <a:latin typeface="Telegraf"/>
                <a:cs typeface="Arial"/>
              </a:rPr>
              <a:t>​</a:t>
            </a:r>
          </a:p>
          <a:p>
            <a:pPr marL="342900" indent="-342900">
              <a:lnSpc>
                <a:spcPts val="1575"/>
              </a:lnSpc>
              <a:buFont typeface="Arial,Sans-Serif"/>
              <a:buChar char="•"/>
            </a:pPr>
            <a:r>
              <a:rPr lang="en-US" sz="1400">
                <a:latin typeface="Telegraf"/>
                <a:cs typeface="Arial"/>
              </a:rPr>
              <a:t>Google Nest Hub- </a:t>
            </a:r>
            <a:r>
              <a:rPr lang="en-US" sz="1400" u="sng">
                <a:solidFill>
                  <a:srgbClr val="169C9A"/>
                </a:solidFill>
                <a:latin typeface="Telegraf"/>
                <a:cs typeface="Arial"/>
                <a:hlinkClick r:id="rId9"/>
              </a:rPr>
              <a:t>https://store.google.com/us/product/nest_hub_2nd_gen?hl=en-US</a:t>
            </a:r>
            <a:r>
              <a:rPr lang="en-US" sz="1400">
                <a:latin typeface="Telegraf"/>
                <a:cs typeface="Arial"/>
              </a:rPr>
              <a:t>​</a:t>
            </a:r>
          </a:p>
          <a:p>
            <a:pPr marL="342900" indent="-342900">
              <a:lnSpc>
                <a:spcPts val="1575"/>
              </a:lnSpc>
              <a:buFont typeface="Arial,Sans-Serif"/>
              <a:buChar char="•"/>
            </a:pPr>
            <a:r>
              <a:rPr lang="en-US" sz="1400">
                <a:latin typeface="Telegraf"/>
                <a:cs typeface="Arial"/>
              </a:rPr>
              <a:t>Apple HomePod- </a:t>
            </a:r>
            <a:r>
              <a:rPr lang="en-US" sz="1400" u="sng">
                <a:solidFill>
                  <a:srgbClr val="169C9A"/>
                </a:solidFill>
                <a:latin typeface="Telegraf"/>
                <a:cs typeface="Arial"/>
                <a:hlinkClick r:id="rId10"/>
              </a:rPr>
              <a:t>https://www.apple.com/homepod/</a:t>
            </a:r>
            <a:r>
              <a:rPr lang="en-US" sz="1400">
                <a:latin typeface="Telegraf"/>
                <a:cs typeface="Arial"/>
              </a:rPr>
              <a:t>​</a:t>
            </a:r>
            <a:endParaRPr lang="en-US" sz="1400">
              <a:latin typeface="Telegraf"/>
              <a:ea typeface="Calibri"/>
              <a:cs typeface="Arial"/>
            </a:endParaRPr>
          </a:p>
          <a:p>
            <a:pPr marL="342900" indent="-342900">
              <a:buFont typeface="Arial,Sans-Serif"/>
              <a:buChar char="•"/>
            </a:pPr>
            <a:endParaRPr lang="en-US" sz="1400">
              <a:latin typeface="Telegraf"/>
              <a:cs typeface="Arial"/>
            </a:endParaRPr>
          </a:p>
          <a:p>
            <a:pPr>
              <a:lnSpc>
                <a:spcPts val="1575"/>
              </a:lnSpc>
            </a:pPr>
            <a:r>
              <a:rPr lang="en-US" sz="1400" b="1">
                <a:latin typeface="Telegraf"/>
                <a:cs typeface="Arial"/>
              </a:rPr>
              <a:t>Plugs​</a:t>
            </a:r>
          </a:p>
          <a:p>
            <a:pPr marL="342900" indent="-342900">
              <a:lnSpc>
                <a:spcPts val="1575"/>
              </a:lnSpc>
              <a:buFont typeface="Arial,Sans-Serif"/>
              <a:buChar char="•"/>
            </a:pPr>
            <a:r>
              <a:rPr lang="en-US" sz="1400">
                <a:latin typeface="Telegraf"/>
                <a:cs typeface="Arial"/>
              </a:rPr>
              <a:t>TP-Link </a:t>
            </a:r>
            <a:r>
              <a:rPr lang="en-US" sz="1400" u="sng">
                <a:solidFill>
                  <a:srgbClr val="169C9A"/>
                </a:solidFill>
                <a:latin typeface="Telegraf"/>
                <a:cs typeface="Arial"/>
                <a:hlinkClick r:id="rId11"/>
              </a:rPr>
              <a:t>https://www.tp-link.com/us/home-networking/smart-plug/</a:t>
            </a:r>
            <a:r>
              <a:rPr lang="en-US" sz="1400">
                <a:latin typeface="Telegraf"/>
                <a:cs typeface="Arial"/>
              </a:rPr>
              <a:t>​</a:t>
            </a:r>
            <a:endParaRPr lang="en-US" sz="1400">
              <a:latin typeface="Telegraf"/>
              <a:ea typeface="Calibri"/>
              <a:cs typeface="Arial"/>
            </a:endParaRPr>
          </a:p>
          <a:p>
            <a:pPr marL="342900" indent="-342900">
              <a:lnSpc>
                <a:spcPts val="1575"/>
              </a:lnSpc>
              <a:buFont typeface="Arial,Sans-Serif"/>
              <a:buChar char="•"/>
            </a:pPr>
            <a:r>
              <a:rPr lang="en-US" sz="1400">
                <a:latin typeface="Telegraf"/>
                <a:cs typeface="Arial"/>
              </a:rPr>
              <a:t>Amazon Smart Plug- </a:t>
            </a:r>
            <a:r>
              <a:rPr lang="en-US" sz="1400" u="sng">
                <a:solidFill>
                  <a:srgbClr val="169C9A"/>
                </a:solidFill>
                <a:latin typeface="Telegraf"/>
                <a:cs typeface="Arial"/>
                <a:hlinkClick r:id="rId12"/>
              </a:rPr>
              <a:t>https://www.amazon.com/Amazon-smart-plug-works-with-Alexa</a:t>
            </a:r>
            <a:r>
              <a:rPr lang="en-US" sz="1400">
                <a:latin typeface="Telegraf"/>
                <a:cs typeface="Arial"/>
              </a:rPr>
              <a:t>​</a:t>
            </a:r>
            <a:endParaRPr lang="en-US" sz="1400">
              <a:latin typeface="Telegraf"/>
              <a:ea typeface="Calibri"/>
              <a:cs typeface="Arial"/>
            </a:endParaRPr>
          </a:p>
          <a:p>
            <a:pPr>
              <a:lnSpc>
                <a:spcPts val="1575"/>
              </a:lnSpc>
            </a:pPr>
            <a:r>
              <a:rPr lang="en-US" sz="2400">
                <a:latin typeface="Telegraf"/>
                <a:cs typeface="Arial"/>
              </a:rPr>
              <a:t>​</a:t>
            </a:r>
          </a:p>
          <a:p>
            <a:pPr marL="342900" indent="-342900">
              <a:buFont typeface="Arial,Sans-Serif"/>
              <a:buChar char="•"/>
            </a:pPr>
            <a:endParaRPr lang="en-US">
              <a:latin typeface="Telegraf"/>
              <a:cs typeface="Arial"/>
            </a:endParaRPr>
          </a:p>
        </p:txBody>
      </p:sp>
    </p:spTree>
    <p:extLst>
      <p:ext uri="{BB962C8B-B14F-4D97-AF65-F5344CB8AC3E}">
        <p14:creationId xmlns:p14="http://schemas.microsoft.com/office/powerpoint/2010/main" val="3140305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2" name="Freeform: Shape 121">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4" name="Rectangle 123">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126" name="Rectangle 125">
            <a:extLst>
              <a:ext uri="{FF2B5EF4-FFF2-40B4-BE49-F238E27FC236}">
                <a16:creationId xmlns:a16="http://schemas.microsoft.com/office/drawing/2014/main" id="{5C499965-9E7A-06B0-1FF7-9B40538B89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029200" cy="68633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person smiling at camera&#10;&#10;AI-generated content may be incorrect.">
            <a:extLst>
              <a:ext uri="{FF2B5EF4-FFF2-40B4-BE49-F238E27FC236}">
                <a16:creationId xmlns:a16="http://schemas.microsoft.com/office/drawing/2014/main" id="{4852FD42-E0AC-636C-3319-AC85FA57EB44}"/>
              </a:ext>
            </a:extLst>
          </p:cNvPr>
          <p:cNvPicPr>
            <a:picLocks noChangeAspect="1"/>
          </p:cNvPicPr>
          <p:nvPr/>
        </p:nvPicPr>
        <p:blipFill>
          <a:blip r:embed="rId3"/>
          <a:srcRect l="8953" r="7477"/>
          <a:stretch>
            <a:fillRect/>
          </a:stretch>
        </p:blipFill>
        <p:spPr>
          <a:xfrm>
            <a:off x="20" y="2011680"/>
            <a:ext cx="5029180" cy="4846320"/>
          </a:xfrm>
          <a:prstGeom prst="rect">
            <a:avLst/>
          </a:prstGeom>
        </p:spPr>
      </p:pic>
      <p:sp>
        <p:nvSpPr>
          <p:cNvPr id="128" name="Freeform: Shape 127">
            <a:extLst>
              <a:ext uri="{FF2B5EF4-FFF2-40B4-BE49-F238E27FC236}">
                <a16:creationId xmlns:a16="http://schemas.microsoft.com/office/drawing/2014/main" id="{475F0CB5-D598-4768-1762-AAAC64414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840648" y="3237489"/>
            <a:ext cx="2377104"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TextBox 56">
            <a:extLst>
              <a:ext uri="{FF2B5EF4-FFF2-40B4-BE49-F238E27FC236}">
                <a16:creationId xmlns:a16="http://schemas.microsoft.com/office/drawing/2014/main" id="{04346072-1E3D-BA59-195C-D53D75467237}"/>
              </a:ext>
            </a:extLst>
          </p:cNvPr>
          <p:cNvSpPr txBox="1"/>
          <p:nvPr/>
        </p:nvSpPr>
        <p:spPr>
          <a:xfrm>
            <a:off x="614679" y="548641"/>
            <a:ext cx="4023360" cy="129844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spcBef>
                <a:spcPct val="0"/>
              </a:spcBef>
              <a:spcAft>
                <a:spcPts val="600"/>
              </a:spcAft>
            </a:pPr>
            <a:r>
              <a:rPr lang="en-US" sz="4800" b="1">
                <a:solidFill>
                  <a:srgbClr val="FFFFFF"/>
                </a:solidFill>
                <a:latin typeface="Telegraf"/>
                <a:ea typeface="+mj-ea"/>
                <a:cs typeface="+mj-cs"/>
              </a:rPr>
              <a:t>Introduction</a:t>
            </a:r>
          </a:p>
        </p:txBody>
      </p:sp>
      <p:sp>
        <p:nvSpPr>
          <p:cNvPr id="2" name="Slide Number Placeholder 1">
            <a:extLst>
              <a:ext uri="{FF2B5EF4-FFF2-40B4-BE49-F238E27FC236}">
                <a16:creationId xmlns:a16="http://schemas.microsoft.com/office/drawing/2014/main" id="{991DBFA3-4929-EF34-6EC0-62D2B6817892}"/>
              </a:ext>
            </a:extLst>
          </p:cNvPr>
          <p:cNvSpPr>
            <a:spLocks noGrp="1"/>
          </p:cNvSpPr>
          <p:nvPr>
            <p:ph type="sldNum" sz="quarter" idx="4"/>
          </p:nvPr>
        </p:nvSpPr>
        <p:spPr>
          <a:xfrm>
            <a:off x="11391152" y="6434524"/>
            <a:ext cx="693261" cy="365125"/>
          </a:xfrm>
        </p:spPr>
        <p:txBody>
          <a:bodyPr vert="horz" lIns="91440" tIns="45720" rIns="91440" bIns="45720" rtlCol="0" anchor="ctr">
            <a:noAutofit/>
          </a:bodyPr>
          <a:lstStyle/>
          <a:p>
            <a:pPr algn="r">
              <a:lnSpc>
                <a:spcPct val="90000"/>
              </a:lnSpc>
              <a:spcAft>
                <a:spcPts val="600"/>
              </a:spcAft>
            </a:pPr>
            <a:fld id="{08AB70BE-1769-45B8-85A6-0C837432C7E6}" type="slidenum">
              <a:rPr lang="en-US" sz="2800" dirty="0">
                <a:solidFill>
                  <a:schemeClr val="accent2"/>
                </a:solidFill>
                <a:latin typeface="Telegraf"/>
              </a:rPr>
              <a:pPr algn="r">
                <a:lnSpc>
                  <a:spcPct val="90000"/>
                </a:lnSpc>
                <a:spcAft>
                  <a:spcPts val="600"/>
                </a:spcAft>
              </a:pPr>
              <a:t>2</a:t>
            </a:fld>
            <a:endParaRPr lang="en-US" sz="2800">
              <a:solidFill>
                <a:schemeClr val="accent2"/>
              </a:solidFill>
              <a:latin typeface="Telegraf"/>
            </a:endParaRPr>
          </a:p>
        </p:txBody>
      </p:sp>
      <p:graphicFrame>
        <p:nvGraphicFramePr>
          <p:cNvPr id="5" name="TextBox 23">
            <a:extLst>
              <a:ext uri="{FF2B5EF4-FFF2-40B4-BE49-F238E27FC236}">
                <a16:creationId xmlns:a16="http://schemas.microsoft.com/office/drawing/2014/main" id="{E9D0236B-5E64-0E7F-9719-EF506E69E252}"/>
              </a:ext>
            </a:extLst>
          </p:cNvPr>
          <p:cNvGraphicFramePr/>
          <p:nvPr>
            <p:extLst>
              <p:ext uri="{D42A27DB-BD31-4B8C-83A1-F6EECF244321}">
                <p14:modId xmlns:p14="http://schemas.microsoft.com/office/powerpoint/2010/main" val="1973594951"/>
              </p:ext>
            </p:extLst>
          </p:nvPr>
        </p:nvGraphicFramePr>
        <p:xfrm>
          <a:off x="5924751" y="297981"/>
          <a:ext cx="6158375" cy="62620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67017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0141AA3-8534-4F24-D073-E8D2ED076AA0}"/>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74A95BB6-8981-C2C5-7C56-252BB4BFC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4E633061-0095-5130-ABB4-F2DDA2F029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057AE219-82FE-6B21-58F2-46D7F1428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ADF78438-64EE-5F26-D359-25DE00F2E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5C219881-1E2D-4CF7-9165-F64C8BA954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FA9F7B73-ECA7-F3A9-7317-C95A2B3499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BA36B73E-88E9-7289-9B01-4D6EA7A65AD0}"/>
              </a:ext>
            </a:extLst>
          </p:cNvPr>
          <p:cNvSpPr>
            <a:spLocks noGrp="1"/>
          </p:cNvSpPr>
          <p:nvPr>
            <p:ph type="title"/>
          </p:nvPr>
        </p:nvSpPr>
        <p:spPr>
          <a:xfrm>
            <a:off x="3488674" y="836180"/>
            <a:ext cx="9251577" cy="1134256"/>
          </a:xfrm>
        </p:spPr>
        <p:txBody>
          <a:bodyPr vert="horz" lIns="91440" tIns="45720" rIns="91440" bIns="45720" rtlCol="0" anchor="t">
            <a:normAutofit/>
          </a:bodyPr>
          <a:lstStyle/>
          <a:p>
            <a:pPr>
              <a:lnSpc>
                <a:spcPct val="100000"/>
              </a:lnSpc>
            </a:pPr>
            <a:r>
              <a:rPr lang="en-US" sz="5400" b="1">
                <a:solidFill>
                  <a:srgbClr val="FFFFFF"/>
                </a:solidFill>
                <a:latin typeface="Telegraf"/>
              </a:rPr>
              <a:t>Websites of Items </a:t>
            </a:r>
            <a:endParaRPr lang="en-US">
              <a:latin typeface="Telegraf"/>
            </a:endParaRPr>
          </a:p>
        </p:txBody>
      </p:sp>
      <p:sp>
        <p:nvSpPr>
          <p:cNvPr id="2" name="Slide Number Placeholder 1">
            <a:extLst>
              <a:ext uri="{FF2B5EF4-FFF2-40B4-BE49-F238E27FC236}">
                <a16:creationId xmlns:a16="http://schemas.microsoft.com/office/drawing/2014/main" id="{F933C43D-8BDD-88DB-A960-C0826785B4F8}"/>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20</a:t>
            </a:fld>
            <a:endParaRPr lang="en-US" sz="1900">
              <a:latin typeface="Telegraf"/>
            </a:endParaRPr>
          </a:p>
        </p:txBody>
      </p:sp>
      <p:sp>
        <p:nvSpPr>
          <p:cNvPr id="5" name="TextBox 4">
            <a:extLst>
              <a:ext uri="{FF2B5EF4-FFF2-40B4-BE49-F238E27FC236}">
                <a16:creationId xmlns:a16="http://schemas.microsoft.com/office/drawing/2014/main" id="{2A599117-DF2B-0179-52A1-6AC43295BF51}"/>
              </a:ext>
            </a:extLst>
          </p:cNvPr>
          <p:cNvSpPr txBox="1"/>
          <p:nvPr/>
        </p:nvSpPr>
        <p:spPr>
          <a:xfrm>
            <a:off x="262569" y="2603653"/>
            <a:ext cx="12199343" cy="40164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575"/>
              </a:lnSpc>
            </a:pPr>
            <a:r>
              <a:rPr lang="en-US" sz="1500" b="1" u="sng">
                <a:latin typeface="Telegraf"/>
                <a:cs typeface="Segoe UI"/>
              </a:rPr>
              <a:t>SMART HOME​</a:t>
            </a:r>
            <a:br>
              <a:rPr lang="en-US" sz="1500" b="1" u="sng">
                <a:latin typeface="Telegraf"/>
                <a:cs typeface="Segoe UI"/>
              </a:rPr>
            </a:br>
            <a:endParaRPr lang="en-US" sz="1500" b="1" u="sng">
              <a:latin typeface="Telegraf"/>
              <a:cs typeface="Segoe UI"/>
            </a:endParaRPr>
          </a:p>
          <a:p>
            <a:pPr>
              <a:lnSpc>
                <a:spcPts val="1575"/>
              </a:lnSpc>
            </a:pPr>
            <a:r>
              <a:rPr lang="en-US" sz="1500" b="1">
                <a:latin typeface="Telegraf"/>
                <a:cs typeface="Segoe UI"/>
              </a:rPr>
              <a:t>Appliances​</a:t>
            </a:r>
          </a:p>
          <a:p>
            <a:pPr marL="285750" indent="-285750">
              <a:lnSpc>
                <a:spcPts val="1575"/>
              </a:lnSpc>
              <a:buFont typeface="Arial"/>
              <a:buChar char="•"/>
            </a:pPr>
            <a:r>
              <a:rPr lang="en-US" sz="1500">
                <a:latin typeface="Telegraf"/>
                <a:cs typeface="Arial"/>
              </a:rPr>
              <a:t>Samsung Family Hub Refrigerator- </a:t>
            </a:r>
            <a:r>
              <a:rPr lang="en-US" sz="1500" u="sng">
                <a:solidFill>
                  <a:srgbClr val="169C9A"/>
                </a:solidFill>
                <a:latin typeface="Telegraf"/>
                <a:cs typeface="Arial"/>
                <a:hlinkClick r:id="rId3"/>
              </a:rPr>
              <a:t>https://www.samsung.com/us/explore/family-hub-refrigerator/overview/</a:t>
            </a:r>
            <a:r>
              <a:rPr lang="en-US" sz="1500">
                <a:latin typeface="Telegraf"/>
                <a:cs typeface="Arial"/>
              </a:rPr>
              <a:t>​</a:t>
            </a:r>
          </a:p>
          <a:p>
            <a:pPr marL="285750" indent="-285750">
              <a:lnSpc>
                <a:spcPts val="1575"/>
              </a:lnSpc>
              <a:buFont typeface="Arial"/>
              <a:buChar char="•"/>
            </a:pPr>
            <a:r>
              <a:rPr lang="en-US" sz="1500">
                <a:latin typeface="Telegraf"/>
                <a:cs typeface="Arial"/>
              </a:rPr>
              <a:t>June Oven- </a:t>
            </a:r>
            <a:r>
              <a:rPr lang="en-US" sz="1500" u="sng">
                <a:solidFill>
                  <a:srgbClr val="169C9A"/>
                </a:solidFill>
                <a:latin typeface="Telegraf"/>
                <a:cs typeface="Arial"/>
                <a:hlinkClick r:id="rId4"/>
              </a:rPr>
              <a:t>https://juneoven.com/pages/smart-oven</a:t>
            </a:r>
            <a:r>
              <a:rPr lang="en-US" sz="1500">
                <a:latin typeface="Telegraf"/>
                <a:cs typeface="Arial"/>
              </a:rPr>
              <a:t>​</a:t>
            </a:r>
            <a:endParaRPr lang="en-US" sz="1500">
              <a:latin typeface="Telegraf"/>
              <a:ea typeface="Calibri"/>
              <a:cs typeface="Arial"/>
            </a:endParaRPr>
          </a:p>
          <a:p>
            <a:pPr marL="285750" indent="-285750">
              <a:lnSpc>
                <a:spcPts val="1575"/>
              </a:lnSpc>
              <a:buFont typeface="Arial"/>
              <a:buChar char="•"/>
            </a:pPr>
            <a:r>
              <a:rPr lang="en-US" sz="1500">
                <a:latin typeface="Telegraf"/>
                <a:cs typeface="Arial"/>
              </a:rPr>
              <a:t>Roomba Vacuums/Mops- </a:t>
            </a:r>
            <a:r>
              <a:rPr lang="en-US" sz="1500" u="sng">
                <a:solidFill>
                  <a:srgbClr val="169C9A"/>
                </a:solidFill>
                <a:latin typeface="Telegraf"/>
                <a:cs typeface="Arial"/>
                <a:hlinkClick r:id="rId5"/>
              </a:rPr>
              <a:t>https://www.irobot.com/</a:t>
            </a:r>
            <a:r>
              <a:rPr lang="en-US" sz="1500">
                <a:latin typeface="Telegraf"/>
                <a:cs typeface="Arial"/>
              </a:rPr>
              <a:t>​</a:t>
            </a:r>
            <a:endParaRPr lang="en-US" sz="1500">
              <a:latin typeface="Telegraf"/>
              <a:ea typeface="Calibri"/>
              <a:cs typeface="Arial"/>
            </a:endParaRPr>
          </a:p>
          <a:p>
            <a:pPr marL="342900" indent="-342900">
              <a:buFont typeface="Arial"/>
              <a:buChar char="•"/>
            </a:pPr>
            <a:endParaRPr lang="en-US" sz="1500" b="1">
              <a:latin typeface="Telegraf"/>
              <a:cs typeface="Arial"/>
            </a:endParaRPr>
          </a:p>
          <a:p>
            <a:pPr>
              <a:lnSpc>
                <a:spcPts val="1575"/>
              </a:lnSpc>
            </a:pPr>
            <a:r>
              <a:rPr lang="en-US" sz="1500" b="1">
                <a:latin typeface="Telegraf"/>
                <a:cs typeface="Segoe UI"/>
              </a:rPr>
              <a:t>Door Openers​</a:t>
            </a:r>
          </a:p>
          <a:p>
            <a:pPr marL="285750" indent="-285750">
              <a:lnSpc>
                <a:spcPts val="1575"/>
              </a:lnSpc>
              <a:buFont typeface="Arial"/>
              <a:buChar char="•"/>
            </a:pPr>
            <a:r>
              <a:rPr lang="en-US" sz="1500">
                <a:latin typeface="Telegraf"/>
                <a:cs typeface="Segoe UI"/>
              </a:rPr>
              <a:t>Open Sesame- </a:t>
            </a:r>
            <a:r>
              <a:rPr lang="en-US" sz="1500" u="sng">
                <a:solidFill>
                  <a:srgbClr val="169C9A"/>
                </a:solidFill>
                <a:latin typeface="Telegraf"/>
                <a:cs typeface="Segoe UI"/>
                <a:hlinkClick r:id="rId6"/>
              </a:rPr>
              <a:t>https://www.opensesamedoor.com/</a:t>
            </a:r>
            <a:r>
              <a:rPr lang="en-US" sz="1500">
                <a:latin typeface="Telegraf"/>
                <a:cs typeface="Segoe UI"/>
              </a:rPr>
              <a:t>​</a:t>
            </a:r>
            <a:endParaRPr lang="en-US" sz="1500">
              <a:latin typeface="Telegraf"/>
              <a:ea typeface="Calibri"/>
              <a:cs typeface="Segoe UI"/>
            </a:endParaRPr>
          </a:p>
          <a:p>
            <a:pPr>
              <a:lnSpc>
                <a:spcPts val="1575"/>
              </a:lnSpc>
            </a:pPr>
            <a:r>
              <a:rPr lang="en-US" sz="1500">
                <a:latin typeface="Telegraf"/>
                <a:cs typeface="Segoe UI"/>
              </a:rPr>
              <a:t>​</a:t>
            </a:r>
          </a:p>
          <a:p>
            <a:pPr>
              <a:lnSpc>
                <a:spcPts val="1575"/>
              </a:lnSpc>
            </a:pPr>
            <a:r>
              <a:rPr lang="en-US" sz="1500" b="1">
                <a:latin typeface="Telegraf"/>
                <a:cs typeface="Segoe UI"/>
              </a:rPr>
              <a:t>Doorbell​</a:t>
            </a:r>
          </a:p>
          <a:p>
            <a:pPr marL="285750" indent="-285750">
              <a:lnSpc>
                <a:spcPts val="1575"/>
              </a:lnSpc>
              <a:buFont typeface="Arial"/>
              <a:buChar char="•"/>
            </a:pPr>
            <a:r>
              <a:rPr lang="en-US" sz="1500">
                <a:latin typeface="Telegraf"/>
                <a:cs typeface="Segoe UI"/>
              </a:rPr>
              <a:t>Blink- </a:t>
            </a:r>
            <a:r>
              <a:rPr lang="en-US" sz="1500" u="sng">
                <a:solidFill>
                  <a:srgbClr val="169C9A"/>
                </a:solidFill>
                <a:latin typeface="Telegraf"/>
                <a:cs typeface="Segoe UI"/>
                <a:hlinkClick r:id="rId7"/>
              </a:rPr>
              <a:t>https://www.amazon.com/Blink-Video-Doorbell/</a:t>
            </a:r>
            <a:r>
              <a:rPr lang="en-US" sz="1500">
                <a:latin typeface="Telegraf"/>
                <a:cs typeface="Segoe UI"/>
              </a:rPr>
              <a:t>​</a:t>
            </a:r>
            <a:endParaRPr lang="en-US" sz="1500">
              <a:latin typeface="Telegraf"/>
              <a:ea typeface="Calibri"/>
              <a:cs typeface="Segoe UI"/>
            </a:endParaRPr>
          </a:p>
          <a:p>
            <a:pPr marL="285750" indent="-285750">
              <a:lnSpc>
                <a:spcPts val="1575"/>
              </a:lnSpc>
              <a:buFont typeface="Arial"/>
              <a:buChar char="•"/>
            </a:pPr>
            <a:r>
              <a:rPr lang="en-US" sz="1500">
                <a:latin typeface="Telegraf"/>
                <a:cs typeface="Segoe UI"/>
              </a:rPr>
              <a:t>Arlo- </a:t>
            </a:r>
            <a:r>
              <a:rPr lang="en-US" sz="1500" u="sng">
                <a:solidFill>
                  <a:srgbClr val="169C9A"/>
                </a:solidFill>
                <a:latin typeface="Telegraf"/>
                <a:cs typeface="Segoe UI"/>
                <a:hlinkClick r:id="rId8"/>
              </a:rPr>
              <a:t>https://www.arlo.com/</a:t>
            </a:r>
            <a:r>
              <a:rPr lang="en-US" sz="1500">
                <a:latin typeface="Telegraf"/>
                <a:cs typeface="Segoe UI"/>
              </a:rPr>
              <a:t>​</a:t>
            </a:r>
          </a:p>
          <a:p>
            <a:pPr marL="285750" indent="-285750">
              <a:lnSpc>
                <a:spcPts val="1575"/>
              </a:lnSpc>
              <a:buFont typeface="Arial"/>
              <a:buChar char="•"/>
            </a:pPr>
            <a:r>
              <a:rPr lang="en-US" sz="1500">
                <a:latin typeface="Telegraf"/>
                <a:cs typeface="Segoe UI"/>
              </a:rPr>
              <a:t>Ring- </a:t>
            </a:r>
            <a:r>
              <a:rPr lang="en-US" sz="1500" u="sng">
                <a:solidFill>
                  <a:srgbClr val="169C9A"/>
                </a:solidFill>
                <a:latin typeface="Telegraf"/>
                <a:cs typeface="Segoe UI"/>
                <a:hlinkClick r:id="rId9"/>
              </a:rPr>
              <a:t>https://ring.com/</a:t>
            </a:r>
            <a:r>
              <a:rPr lang="en-US" sz="1500">
                <a:latin typeface="Telegraf"/>
                <a:cs typeface="Segoe UI"/>
              </a:rPr>
              <a:t>​</a:t>
            </a:r>
            <a:endParaRPr lang="en-US" sz="1500">
              <a:latin typeface="Telegraf"/>
              <a:ea typeface="Calibri"/>
              <a:cs typeface="Segoe UI"/>
            </a:endParaRPr>
          </a:p>
          <a:p>
            <a:pPr marL="285750" indent="-285750">
              <a:lnSpc>
                <a:spcPts val="1575"/>
              </a:lnSpc>
              <a:buFont typeface="Arial"/>
              <a:buChar char="•"/>
            </a:pPr>
            <a:endParaRPr lang="en-US" sz="1500">
              <a:latin typeface="Telegraf"/>
              <a:cs typeface="Segoe UI"/>
            </a:endParaRPr>
          </a:p>
          <a:p>
            <a:pPr>
              <a:lnSpc>
                <a:spcPts val="1575"/>
              </a:lnSpc>
            </a:pPr>
            <a:r>
              <a:rPr lang="en-US" sz="1500" b="1">
                <a:latin typeface="Telegraf"/>
                <a:cs typeface="Segoe UI"/>
              </a:rPr>
              <a:t>Thermostats​</a:t>
            </a:r>
          </a:p>
          <a:p>
            <a:pPr marL="285750" indent="-285750">
              <a:lnSpc>
                <a:spcPts val="1575"/>
              </a:lnSpc>
              <a:buFont typeface="Arial"/>
              <a:buChar char="•"/>
            </a:pPr>
            <a:r>
              <a:rPr lang="en-US" sz="1500">
                <a:latin typeface="Telegraf"/>
                <a:cs typeface="Segoe UI"/>
              </a:rPr>
              <a:t>Nest- </a:t>
            </a:r>
            <a:r>
              <a:rPr lang="en-US" sz="1500" u="sng">
                <a:solidFill>
                  <a:srgbClr val="169C9A"/>
                </a:solidFill>
                <a:latin typeface="Telegraf"/>
                <a:cs typeface="Segoe UI"/>
                <a:hlinkClick r:id="rId10"/>
              </a:rPr>
              <a:t>Log into the Nest app</a:t>
            </a:r>
            <a:r>
              <a:rPr lang="en-US" sz="1500">
                <a:latin typeface="Telegraf"/>
                <a:cs typeface="Segoe UI"/>
              </a:rPr>
              <a:t>​</a:t>
            </a:r>
          </a:p>
          <a:p>
            <a:pPr marL="285750" indent="-285750">
              <a:lnSpc>
                <a:spcPts val="1575"/>
              </a:lnSpc>
              <a:buFont typeface="Arial"/>
              <a:buChar char="•"/>
            </a:pPr>
            <a:r>
              <a:rPr lang="en-US" sz="1500" err="1">
                <a:latin typeface="Telegraf"/>
                <a:cs typeface="Segoe UI"/>
              </a:rPr>
              <a:t>Ecobee</a:t>
            </a:r>
            <a:r>
              <a:rPr lang="en-US" sz="1500">
                <a:latin typeface="Telegraf"/>
                <a:cs typeface="Segoe UI"/>
              </a:rPr>
              <a:t>- </a:t>
            </a:r>
            <a:r>
              <a:rPr lang="en-US" sz="1500" u="sng">
                <a:solidFill>
                  <a:srgbClr val="169C9A"/>
                </a:solidFill>
                <a:latin typeface="Telegraf"/>
                <a:cs typeface="Segoe UI"/>
                <a:hlinkClick r:id="rId11"/>
              </a:rPr>
              <a:t>https://www.ecobee.com/</a:t>
            </a:r>
            <a:r>
              <a:rPr lang="en-US" sz="1500">
                <a:latin typeface="Telegraf"/>
                <a:cs typeface="Segoe UI"/>
              </a:rPr>
              <a:t>​</a:t>
            </a:r>
          </a:p>
          <a:p>
            <a:pPr marL="285750" indent="-285750">
              <a:lnSpc>
                <a:spcPts val="1575"/>
              </a:lnSpc>
              <a:buFont typeface="Arial"/>
              <a:buChar char="•"/>
            </a:pPr>
            <a:r>
              <a:rPr lang="en-US" sz="1500">
                <a:latin typeface="Telegraf"/>
                <a:cs typeface="Segoe UI"/>
              </a:rPr>
              <a:t>Amazon Smart Thermostat- </a:t>
            </a:r>
            <a:r>
              <a:rPr lang="en-US" sz="1500" u="sng">
                <a:solidFill>
                  <a:srgbClr val="169C9A"/>
                </a:solidFill>
                <a:latin typeface="Telegraf"/>
                <a:cs typeface="Segoe UI"/>
                <a:hlinkClick r:id="rId12"/>
              </a:rPr>
              <a:t>https://www.amazon.com/Amazon-Smart-Thermostat/dp/B08J4C8871</a:t>
            </a:r>
          </a:p>
        </p:txBody>
      </p:sp>
    </p:spTree>
    <p:extLst>
      <p:ext uri="{BB962C8B-B14F-4D97-AF65-F5344CB8AC3E}">
        <p14:creationId xmlns:p14="http://schemas.microsoft.com/office/powerpoint/2010/main" val="3577776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4348C3B8-FF14-37E6-7F21-B2D9D00D8F90}"/>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CD2388FE-C8F4-AAB0-D99A-ACEA02CD2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D71BDCC2-DC12-C75E-DF6E-424873A23A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DD2C06-1F21-9058-B2A0-1764820B53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584333D0-CCBD-4F91-6C6D-5DA4D79B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553BFB35-2B02-07D7-C82C-5828E83C1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3FEAB307-254D-4627-BECB-AF5ED5C53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FBAD0811-21F2-329E-0336-F459B03B958D}"/>
              </a:ext>
            </a:extLst>
          </p:cNvPr>
          <p:cNvSpPr>
            <a:spLocks noGrp="1"/>
          </p:cNvSpPr>
          <p:nvPr>
            <p:ph type="title"/>
          </p:nvPr>
        </p:nvSpPr>
        <p:spPr>
          <a:xfrm>
            <a:off x="3488674" y="836180"/>
            <a:ext cx="9251577" cy="1134256"/>
          </a:xfrm>
        </p:spPr>
        <p:txBody>
          <a:bodyPr vert="horz" lIns="91440" tIns="45720" rIns="91440" bIns="45720" rtlCol="0" anchor="t">
            <a:normAutofit/>
          </a:bodyPr>
          <a:lstStyle/>
          <a:p>
            <a:pPr>
              <a:lnSpc>
                <a:spcPct val="100000"/>
              </a:lnSpc>
            </a:pPr>
            <a:r>
              <a:rPr lang="en-US" sz="5400" b="1">
                <a:solidFill>
                  <a:srgbClr val="FFFFFF"/>
                </a:solidFill>
                <a:latin typeface="Telegraf"/>
              </a:rPr>
              <a:t>Websites of Items </a:t>
            </a:r>
            <a:endParaRPr lang="en-US">
              <a:latin typeface="Telegraf"/>
            </a:endParaRPr>
          </a:p>
        </p:txBody>
      </p:sp>
      <p:sp>
        <p:nvSpPr>
          <p:cNvPr id="2" name="Slide Number Placeholder 1">
            <a:extLst>
              <a:ext uri="{FF2B5EF4-FFF2-40B4-BE49-F238E27FC236}">
                <a16:creationId xmlns:a16="http://schemas.microsoft.com/office/drawing/2014/main" id="{120B74B0-0AE5-2106-B156-36248E52EB05}"/>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21</a:t>
            </a:fld>
            <a:endParaRPr lang="en-US" sz="1900">
              <a:latin typeface="Telegraf"/>
            </a:endParaRPr>
          </a:p>
        </p:txBody>
      </p:sp>
      <p:sp>
        <p:nvSpPr>
          <p:cNvPr id="5" name="TextBox 4">
            <a:extLst>
              <a:ext uri="{FF2B5EF4-FFF2-40B4-BE49-F238E27FC236}">
                <a16:creationId xmlns:a16="http://schemas.microsoft.com/office/drawing/2014/main" id="{73CC32A7-CA2C-B220-BB50-6A7B952E6401}"/>
              </a:ext>
            </a:extLst>
          </p:cNvPr>
          <p:cNvSpPr txBox="1"/>
          <p:nvPr/>
        </p:nvSpPr>
        <p:spPr>
          <a:xfrm>
            <a:off x="106497" y="2603653"/>
            <a:ext cx="12355415" cy="401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u="sng">
                <a:solidFill>
                  <a:srgbClr val="000000"/>
                </a:solidFill>
                <a:latin typeface="Neue Haas Grotesk Text Pro"/>
                <a:cs typeface="Segoe UI"/>
              </a:rPr>
              <a:t>SMART HOME</a:t>
            </a:r>
            <a:br>
              <a:rPr lang="en-US" sz="1400" b="1" u="sng">
                <a:solidFill>
                  <a:srgbClr val="000000"/>
                </a:solidFill>
                <a:latin typeface="Neue Haas Grotesk Text Pro"/>
                <a:cs typeface="Segoe UI"/>
              </a:rPr>
            </a:br>
            <a:endParaRPr lang="en-US" sz="1400" b="1" u="sng">
              <a:solidFill>
                <a:srgbClr val="000000"/>
              </a:solidFill>
              <a:latin typeface="Neue Haas Grotesk Text Pro"/>
              <a:cs typeface="Segoe UI"/>
            </a:endParaRPr>
          </a:p>
          <a:p>
            <a:r>
              <a:rPr lang="en-US" sz="1400" b="1">
                <a:solidFill>
                  <a:srgbClr val="000000"/>
                </a:solidFill>
                <a:latin typeface="Neue Haas Grotesk Text Pro"/>
                <a:cs typeface="Segoe UI"/>
              </a:rPr>
              <a:t>Shades</a:t>
            </a:r>
          </a:p>
          <a:p>
            <a:pPr marL="285750" indent="-285750">
              <a:buFont typeface="Arial"/>
              <a:buChar char="•"/>
            </a:pPr>
            <a:r>
              <a:rPr lang="en-US" sz="1400">
                <a:solidFill>
                  <a:srgbClr val="000000"/>
                </a:solidFill>
                <a:latin typeface="Neue Haas Grotesk Text Pro"/>
                <a:cs typeface="Segoe UI"/>
              </a:rPr>
              <a:t>Lutron- </a:t>
            </a:r>
            <a:r>
              <a:rPr lang="en-US" sz="1400">
                <a:solidFill>
                  <a:srgbClr val="000000"/>
                </a:solidFill>
                <a:latin typeface="Neue Haas Grotesk Text Pro"/>
                <a:cs typeface="Segoe UI"/>
                <a:hlinkClick r:id="rId3"/>
              </a:rPr>
              <a:t>Custom Smart Blinds and Shades | Serena Shades by Lutron</a:t>
            </a:r>
            <a:endParaRPr lang="en-US" sz="1400">
              <a:solidFill>
                <a:srgbClr val="000000"/>
              </a:solidFill>
              <a:latin typeface="Calibri"/>
              <a:ea typeface="Calibri"/>
              <a:cs typeface="Calibri"/>
            </a:endParaRPr>
          </a:p>
          <a:p>
            <a:pPr marL="285750" indent="-285750">
              <a:buFont typeface="Arial"/>
              <a:buChar char="•"/>
            </a:pPr>
            <a:r>
              <a:rPr lang="en-US" sz="1400">
                <a:solidFill>
                  <a:srgbClr val="000000"/>
                </a:solidFill>
                <a:latin typeface="Neue Haas Grotesk Text Pro"/>
                <a:cs typeface="Segoe UI"/>
              </a:rPr>
              <a:t>Ikea </a:t>
            </a:r>
            <a:r>
              <a:rPr lang="en-US" sz="1400" err="1">
                <a:solidFill>
                  <a:srgbClr val="000000"/>
                </a:solidFill>
                <a:latin typeface="Neue Haas Grotesk Text Pro"/>
                <a:cs typeface="Segoe UI"/>
              </a:rPr>
              <a:t>Fyrtur</a:t>
            </a:r>
            <a:r>
              <a:rPr lang="en-US" sz="1400">
                <a:solidFill>
                  <a:srgbClr val="000000"/>
                </a:solidFill>
                <a:latin typeface="Neue Haas Grotesk Text Pro"/>
                <a:cs typeface="Segoe UI"/>
              </a:rPr>
              <a:t> Smart Blinds- </a:t>
            </a:r>
            <a:r>
              <a:rPr lang="en-US" sz="1400">
                <a:solidFill>
                  <a:srgbClr val="000000"/>
                </a:solidFill>
                <a:latin typeface="Neue Haas Grotesk Text Pro"/>
                <a:cs typeface="Segoe UI"/>
                <a:hlinkClick r:id="rId4"/>
              </a:rPr>
              <a:t>Motorized Blinds - Automatic Smart Electric Blinds - IKEA</a:t>
            </a:r>
            <a:endParaRPr lang="en-US" sz="1400">
              <a:solidFill>
                <a:srgbClr val="000000"/>
              </a:solidFill>
              <a:latin typeface="Neue Haas Grotesk Text Pro"/>
              <a:cs typeface="Segoe UI"/>
            </a:endParaRPr>
          </a:p>
          <a:p>
            <a:endParaRPr lang="en-US" sz="1400">
              <a:solidFill>
                <a:srgbClr val="000000"/>
              </a:solidFill>
              <a:latin typeface="Neue Haas Grotesk Text Pro"/>
              <a:cs typeface="Segoe UI"/>
            </a:endParaRPr>
          </a:p>
          <a:p>
            <a:r>
              <a:rPr lang="en-US" sz="1400" b="1">
                <a:solidFill>
                  <a:srgbClr val="000000"/>
                </a:solidFill>
                <a:latin typeface="Neue Haas Grotesk Text Pro"/>
                <a:cs typeface="Segoe UI"/>
              </a:rPr>
              <a:t>Gaming</a:t>
            </a:r>
          </a:p>
          <a:p>
            <a:pPr marL="285750" indent="-285750">
              <a:buFont typeface="Arial"/>
              <a:buChar char="•"/>
            </a:pPr>
            <a:r>
              <a:rPr lang="en-US" sz="1400" err="1">
                <a:solidFill>
                  <a:srgbClr val="000000"/>
                </a:solidFill>
                <a:latin typeface="Neue Haas Grotesk Text Pro"/>
                <a:cs typeface="Segoe UI"/>
              </a:rPr>
              <a:t>Playstation</a:t>
            </a:r>
            <a:r>
              <a:rPr lang="en-US" sz="1400">
                <a:solidFill>
                  <a:srgbClr val="000000"/>
                </a:solidFill>
                <a:latin typeface="Neue Haas Grotesk Text Pro"/>
                <a:cs typeface="Segoe UI"/>
              </a:rPr>
              <a:t> 5- Access Controller- </a:t>
            </a:r>
            <a:r>
              <a:rPr lang="en-US" sz="1400">
                <a:solidFill>
                  <a:srgbClr val="000000"/>
                </a:solidFill>
                <a:latin typeface="Neue Haas Grotesk Text Pro"/>
                <a:cs typeface="Segoe UI"/>
                <a:hlinkClick r:id="rId5"/>
              </a:rPr>
              <a:t>Access controller | A customizable, adaptive controller kit for PS5 | PlayStation (US)</a:t>
            </a:r>
            <a:endParaRPr lang="en-US" sz="1400">
              <a:solidFill>
                <a:srgbClr val="000000"/>
              </a:solidFill>
              <a:latin typeface="Neue Haas Grotesk Text Pro"/>
              <a:cs typeface="Segoe UI"/>
            </a:endParaRPr>
          </a:p>
          <a:p>
            <a:pPr marL="285750" indent="-285750">
              <a:buFont typeface="Arial"/>
              <a:buChar char="•"/>
            </a:pPr>
            <a:r>
              <a:rPr lang="en-US" sz="1400">
                <a:solidFill>
                  <a:srgbClr val="000000"/>
                </a:solidFill>
                <a:latin typeface="Neue Haas Grotesk Text Pro"/>
                <a:cs typeface="Segoe UI"/>
              </a:rPr>
              <a:t>X-Box Adaptive Controller- </a:t>
            </a:r>
            <a:r>
              <a:rPr lang="en-US" sz="1400">
                <a:solidFill>
                  <a:srgbClr val="000000"/>
                </a:solidFill>
                <a:latin typeface="Neue Haas Grotesk Text Pro"/>
                <a:cs typeface="Segoe UI"/>
                <a:hlinkClick r:id="rId6"/>
              </a:rPr>
              <a:t>https://www.xbox.com/en-US/accessories/controllers/xbox-adaptive-controller</a:t>
            </a:r>
            <a:endParaRPr lang="en-US" sz="1400">
              <a:solidFill>
                <a:srgbClr val="000000"/>
              </a:solidFill>
              <a:latin typeface="Calibri"/>
              <a:ea typeface="Calibri"/>
              <a:cs typeface="Calibri"/>
            </a:endParaRPr>
          </a:p>
          <a:p>
            <a:pPr marL="285750" indent="-285750">
              <a:buFont typeface="Arial"/>
              <a:buChar char="•"/>
            </a:pPr>
            <a:r>
              <a:rPr lang="en-US" sz="1400" err="1">
                <a:solidFill>
                  <a:srgbClr val="000000"/>
                </a:solidFill>
                <a:latin typeface="Neue Haas Grotesk Text Pro"/>
                <a:cs typeface="Segoe UI"/>
              </a:rPr>
              <a:t>LogiTech</a:t>
            </a:r>
            <a:r>
              <a:rPr lang="en-US" sz="1400">
                <a:solidFill>
                  <a:srgbClr val="000000"/>
                </a:solidFill>
                <a:latin typeface="Neue Haas Grotesk Text Pro"/>
                <a:cs typeface="Segoe UI"/>
              </a:rPr>
              <a:t> Adaptive Gaming Kit- </a:t>
            </a:r>
            <a:r>
              <a:rPr lang="en-US" sz="1400">
                <a:solidFill>
                  <a:srgbClr val="000000"/>
                </a:solidFill>
                <a:latin typeface="Neue Haas Grotesk Text Pro"/>
                <a:cs typeface="Segoe UI"/>
                <a:hlinkClick r:id="rId7"/>
              </a:rPr>
              <a:t>https://www.logitechg.com/en-us/products/gamepads/adaptive-gaming-kit-accessories.943-000318.html</a:t>
            </a:r>
            <a:endParaRPr lang="en-US" sz="1400">
              <a:solidFill>
                <a:srgbClr val="000000"/>
              </a:solidFill>
              <a:latin typeface="Calibri"/>
              <a:ea typeface="Calibri"/>
              <a:cs typeface="Calibri"/>
            </a:endParaRPr>
          </a:p>
          <a:p>
            <a:pPr marL="285750" indent="-285750">
              <a:buFont typeface="Arial"/>
              <a:buChar char="•"/>
            </a:pPr>
            <a:endParaRPr lang="en-US" sz="1400">
              <a:solidFill>
                <a:srgbClr val="000000"/>
              </a:solidFill>
              <a:latin typeface="Neue Haas Grotesk Text Pro"/>
              <a:cs typeface="Segoe UI"/>
            </a:endParaRPr>
          </a:p>
          <a:p>
            <a:r>
              <a:rPr lang="en-US" sz="1400" b="1">
                <a:solidFill>
                  <a:srgbClr val="000000"/>
                </a:solidFill>
                <a:latin typeface="Neue Haas Grotesk Text Pro"/>
                <a:cs typeface="Segoe UI"/>
              </a:rPr>
              <a:t>Medicines</a:t>
            </a:r>
          </a:p>
          <a:p>
            <a:pPr marL="285750" indent="-285750">
              <a:buFont typeface="Arial"/>
              <a:buChar char="•"/>
            </a:pPr>
            <a:r>
              <a:rPr lang="en-US" sz="1400">
                <a:solidFill>
                  <a:srgbClr val="000000"/>
                </a:solidFill>
                <a:latin typeface="Neue Haas Grotesk Text Pro"/>
                <a:cs typeface="Segoe UI"/>
              </a:rPr>
              <a:t>MedMinder Smart Pill Dispenser- </a:t>
            </a:r>
            <a:r>
              <a:rPr lang="en-US" sz="1400">
                <a:solidFill>
                  <a:srgbClr val="000000"/>
                </a:solidFill>
                <a:latin typeface="Neue Haas Grotesk Text Pro"/>
                <a:cs typeface="Segoe UI"/>
                <a:hlinkClick r:id="rId8"/>
              </a:rPr>
              <a:t>MedMinder Personalized At-Home Pharmacy</a:t>
            </a:r>
            <a:endParaRPr lang="en-US" sz="1400">
              <a:solidFill>
                <a:srgbClr val="000000"/>
              </a:solidFill>
              <a:latin typeface="Calibri"/>
              <a:ea typeface="Calibri"/>
              <a:cs typeface="Calibri"/>
            </a:endParaRPr>
          </a:p>
          <a:p>
            <a:pPr marL="285750" indent="-285750">
              <a:buFont typeface="Arial"/>
              <a:buChar char="•"/>
            </a:pPr>
            <a:r>
              <a:rPr lang="en-US" sz="1400">
                <a:solidFill>
                  <a:srgbClr val="000000"/>
                </a:solidFill>
                <a:latin typeface="Neue Haas Grotesk Text Pro"/>
                <a:cs typeface="Segoe UI"/>
              </a:rPr>
              <a:t>Pill Drill- </a:t>
            </a:r>
            <a:r>
              <a:rPr lang="en-US" sz="1400">
                <a:solidFill>
                  <a:srgbClr val="000000"/>
                </a:solidFill>
                <a:latin typeface="Neue Haas Grotesk Text Pro"/>
                <a:cs typeface="Segoe UI"/>
                <a:hlinkClick r:id="rId9"/>
              </a:rPr>
              <a:t>Home</a:t>
            </a:r>
            <a:endParaRPr lang="en-US" sz="1400">
              <a:solidFill>
                <a:srgbClr val="000000"/>
              </a:solidFill>
              <a:latin typeface="Neue Haas Grotesk Text Pro"/>
              <a:cs typeface="Segoe UI"/>
            </a:endParaRPr>
          </a:p>
          <a:p>
            <a:pPr marL="285750" indent="-285750">
              <a:buFont typeface="Arial"/>
              <a:buChar char="•"/>
            </a:pPr>
            <a:r>
              <a:rPr lang="en-US" sz="1400">
                <a:solidFill>
                  <a:srgbClr val="000000"/>
                </a:solidFill>
                <a:latin typeface="Neue Haas Grotesk Text Pro"/>
                <a:cs typeface="Segoe UI"/>
              </a:rPr>
              <a:t>Amazon </a:t>
            </a:r>
            <a:r>
              <a:rPr lang="en-US" sz="1400" err="1">
                <a:solidFill>
                  <a:srgbClr val="000000"/>
                </a:solidFill>
                <a:latin typeface="Neue Haas Grotesk Text Pro"/>
                <a:cs typeface="Segoe UI"/>
              </a:rPr>
              <a:t>PIll</a:t>
            </a:r>
            <a:r>
              <a:rPr lang="en-US" sz="1400">
                <a:solidFill>
                  <a:srgbClr val="000000"/>
                </a:solidFill>
                <a:latin typeface="Neue Haas Grotesk Text Pro"/>
                <a:cs typeface="Segoe UI"/>
              </a:rPr>
              <a:t> Pack- </a:t>
            </a:r>
            <a:r>
              <a:rPr lang="en-US" sz="1400">
                <a:solidFill>
                  <a:srgbClr val="000000"/>
                </a:solidFill>
                <a:latin typeface="Neue Haas Grotesk Text Pro"/>
                <a:cs typeface="Segoe UI"/>
                <a:hlinkClick r:id="rId10"/>
              </a:rPr>
              <a:t>https://pharmacy.amazon.com/pillpack</a:t>
            </a:r>
            <a:endParaRPr lang="en-US" sz="1400">
              <a:solidFill>
                <a:srgbClr val="000000"/>
              </a:solidFill>
              <a:latin typeface="Calibri"/>
              <a:ea typeface="Calibri"/>
              <a:cs typeface="Calibri"/>
            </a:endParaRPr>
          </a:p>
          <a:p>
            <a:pPr marL="285750" indent="-285750">
              <a:buFont typeface="Arial"/>
              <a:buChar char="•"/>
            </a:pPr>
            <a:endParaRPr lang="en-US" sz="1400">
              <a:solidFill>
                <a:srgbClr val="000000"/>
              </a:solidFill>
              <a:latin typeface="Neue Haas Grotesk Text Pro"/>
              <a:cs typeface="Segoe UI"/>
            </a:endParaRPr>
          </a:p>
          <a:p>
            <a:r>
              <a:rPr lang="en-US" sz="1400" b="1">
                <a:solidFill>
                  <a:srgbClr val="000000"/>
                </a:solidFill>
                <a:latin typeface="Neue Haas Grotesk Text Pro"/>
                <a:cs typeface="Segoe UI"/>
              </a:rPr>
              <a:t>Apple</a:t>
            </a:r>
          </a:p>
          <a:p>
            <a:pPr marL="285750" indent="-285750">
              <a:buFont typeface="Arial"/>
              <a:buChar char="•"/>
            </a:pPr>
            <a:r>
              <a:rPr lang="en-US" sz="1400">
                <a:solidFill>
                  <a:srgbClr val="000000"/>
                </a:solidFill>
                <a:latin typeface="Neue Haas Grotesk Text Pro"/>
                <a:cs typeface="Segoe UI"/>
              </a:rPr>
              <a:t>Apple Accessibility- </a:t>
            </a:r>
            <a:r>
              <a:rPr lang="en-US" sz="1400">
                <a:solidFill>
                  <a:srgbClr val="000000"/>
                </a:solidFill>
                <a:latin typeface="Neue Haas Grotesk Text Pro"/>
                <a:cs typeface="Segoe UI"/>
                <a:hlinkClick r:id="rId11"/>
              </a:rPr>
              <a:t>Accessibility - Apple</a:t>
            </a:r>
            <a:endParaRPr lang="en-US" sz="1600"/>
          </a:p>
        </p:txBody>
      </p:sp>
    </p:spTree>
    <p:extLst>
      <p:ext uri="{BB962C8B-B14F-4D97-AF65-F5344CB8AC3E}">
        <p14:creationId xmlns:p14="http://schemas.microsoft.com/office/powerpoint/2010/main" val="3724236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4AB0D7CE-C8EB-8627-33B6-3CDDA3C1BA9B}"/>
            </a:ext>
          </a:extLst>
        </p:cNvPr>
        <p:cNvGrpSpPr/>
        <p:nvPr/>
      </p:nvGrpSpPr>
      <p:grpSpPr>
        <a:xfrm>
          <a:off x="0" y="0"/>
          <a:ext cx="0" cy="0"/>
          <a:chOff x="0" y="0"/>
          <a:chExt cx="0" cy="0"/>
        </a:xfrm>
      </p:grpSpPr>
      <p:sp>
        <p:nvSpPr>
          <p:cNvPr id="59" name="Freeform: Shape 58">
            <a:extLst>
              <a:ext uri="{FF2B5EF4-FFF2-40B4-BE49-F238E27FC236}">
                <a16:creationId xmlns:a16="http://schemas.microsoft.com/office/drawing/2014/main" id="{1C653E32-3762-B1F5-A44C-6C9AE6540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E63879BD-0590-E9E7-692B-FC7D8EBB4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AE7D14-6BC4-B16B-383F-DF62731A8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146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E59AD11E-85C4-FB27-EFAB-21C825C907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4896" y="-99276"/>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5D23B9FC-A01E-E2D1-2A29-3ABCF0948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94579" y="94579"/>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AA6A6AD6-B59A-55B8-06C4-BDBEE0CBF4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95591" y="0"/>
            <a:ext cx="2796409" cy="2607251"/>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00A1B5D9-3091-9558-D660-676F9062B1AA}"/>
              </a:ext>
            </a:extLst>
          </p:cNvPr>
          <p:cNvSpPr>
            <a:spLocks noGrp="1"/>
          </p:cNvSpPr>
          <p:nvPr>
            <p:ph type="title"/>
          </p:nvPr>
        </p:nvSpPr>
        <p:spPr>
          <a:xfrm>
            <a:off x="4213951" y="836180"/>
            <a:ext cx="9251577" cy="1134256"/>
          </a:xfrm>
        </p:spPr>
        <p:txBody>
          <a:bodyPr vert="horz" lIns="91440" tIns="45720" rIns="91440" bIns="45720" rtlCol="0" anchor="t">
            <a:normAutofit/>
          </a:bodyPr>
          <a:lstStyle/>
          <a:p>
            <a:pPr>
              <a:lnSpc>
                <a:spcPct val="100000"/>
              </a:lnSpc>
            </a:pPr>
            <a:r>
              <a:rPr lang="en-US" sz="5400" b="1">
                <a:solidFill>
                  <a:srgbClr val="FFFFFF"/>
                </a:solidFill>
                <a:latin typeface="Telegraf"/>
              </a:rPr>
              <a:t>References</a:t>
            </a:r>
            <a:r>
              <a:rPr lang="en-US" sz="4400" b="1">
                <a:solidFill>
                  <a:srgbClr val="FFFFFF"/>
                </a:solidFill>
                <a:latin typeface="Telegraf"/>
              </a:rPr>
              <a:t> </a:t>
            </a:r>
          </a:p>
        </p:txBody>
      </p:sp>
      <p:sp>
        <p:nvSpPr>
          <p:cNvPr id="2" name="Slide Number Placeholder 1">
            <a:extLst>
              <a:ext uri="{FF2B5EF4-FFF2-40B4-BE49-F238E27FC236}">
                <a16:creationId xmlns:a16="http://schemas.microsoft.com/office/drawing/2014/main" id="{CE1B9113-4C9F-3137-ABBC-69DE0E3A233D}"/>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latin typeface="Telegraf"/>
              </a:rPr>
              <a:pPr algn="r">
                <a:lnSpc>
                  <a:spcPct val="90000"/>
                </a:lnSpc>
                <a:spcAft>
                  <a:spcPts val="600"/>
                </a:spcAft>
              </a:pPr>
              <a:t>22</a:t>
            </a:fld>
            <a:endParaRPr lang="en-US" sz="1900">
              <a:latin typeface="Telegraf"/>
            </a:endParaRPr>
          </a:p>
        </p:txBody>
      </p:sp>
      <p:sp>
        <p:nvSpPr>
          <p:cNvPr id="6" name="TextBox 5">
            <a:extLst>
              <a:ext uri="{FF2B5EF4-FFF2-40B4-BE49-F238E27FC236}">
                <a16:creationId xmlns:a16="http://schemas.microsoft.com/office/drawing/2014/main" id="{F6B8ACAD-13C3-F813-9AD4-D917DA4E53A0}"/>
              </a:ext>
            </a:extLst>
          </p:cNvPr>
          <p:cNvSpPr txBox="1"/>
          <p:nvPr/>
        </p:nvSpPr>
        <p:spPr>
          <a:xfrm>
            <a:off x="473726" y="2750545"/>
            <a:ext cx="10923223" cy="41920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2400">
                <a:latin typeface="Telegraf"/>
                <a:cs typeface="Segoe UI"/>
              </a:rPr>
              <a:t>AJOT, November/December 2016, Vol. 70, Assistive Technology and Occupational Performance​</a:t>
            </a:r>
            <a:endParaRPr lang="en-US" sz="1600"/>
          </a:p>
          <a:p>
            <a:pPr marL="457200" indent="-457200">
              <a:buFont typeface="Arial"/>
              <a:buChar char="•"/>
            </a:pPr>
            <a:r>
              <a:rPr lang="en-US" sz="2400">
                <a:latin typeface="Telegraf"/>
                <a:cs typeface="Segoe UI"/>
              </a:rPr>
              <a:t>American Journal of Occupational Therapy- Assistive Technology and Occupational Performance. ​</a:t>
            </a:r>
          </a:p>
          <a:p>
            <a:pPr marL="457200" indent="-457200">
              <a:buFont typeface="Arial"/>
              <a:buChar char="•"/>
            </a:pPr>
            <a:r>
              <a:rPr lang="en-US" sz="2400">
                <a:latin typeface="Telegraf"/>
                <a:cs typeface="Segoe UI"/>
              </a:rPr>
              <a:t>Cook, A. M., Polgar, J. M., &amp; Encarnação, P. (2020). </a:t>
            </a:r>
            <a:r>
              <a:rPr lang="en-US" sz="2400" i="1">
                <a:latin typeface="Telegraf"/>
                <a:cs typeface="Segoe UI"/>
              </a:rPr>
              <a:t>Assistive technologies: Principles &amp; practice</a:t>
            </a:r>
            <a:r>
              <a:rPr lang="en-US" sz="2400">
                <a:latin typeface="Telegraf"/>
                <a:cs typeface="Segoe UI"/>
              </a:rPr>
              <a:t>. St. Louis, MO: Elsevier.​</a:t>
            </a:r>
          </a:p>
          <a:p>
            <a:pPr marL="457200" indent="-457200">
              <a:buFont typeface="Arial"/>
              <a:buChar char="•"/>
            </a:pPr>
            <a:r>
              <a:rPr lang="en-US" sz="2400">
                <a:latin typeface="Telegraf"/>
                <a:cs typeface="Segoe UI"/>
              </a:rPr>
              <a:t>Kruse, David, et al. "Assistive Technology's Potential to Improve Employment of People with Disabilities." Journal of Occupational Rehabilitation, vol. 34, no. 2, 2024, pp. 299-315. doi:10.1007/s10926-023-10164-w.​</a:t>
            </a:r>
          </a:p>
          <a:p>
            <a:endParaRPr lang="en-US" sz="3300">
              <a:latin typeface="Telegraf"/>
              <a:cs typeface="Segoe UI"/>
            </a:endParaRPr>
          </a:p>
          <a:p>
            <a:pPr>
              <a:lnSpc>
                <a:spcPts val="1800"/>
              </a:lnSpc>
            </a:pPr>
            <a:r>
              <a:rPr lang="en-US" sz="2800">
                <a:latin typeface="Telegraf"/>
                <a:cs typeface="Segoe UI"/>
              </a:rPr>
              <a:t>​</a:t>
            </a:r>
          </a:p>
        </p:txBody>
      </p:sp>
    </p:spTree>
    <p:extLst>
      <p:ext uri="{BB962C8B-B14F-4D97-AF65-F5344CB8AC3E}">
        <p14:creationId xmlns:p14="http://schemas.microsoft.com/office/powerpoint/2010/main" val="1510463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9F5F1394-47F0-0AF4-E2CE-73B2CD42DD4C}"/>
            </a:ext>
          </a:extLst>
        </p:cNvPr>
        <p:cNvGrpSpPr/>
        <p:nvPr/>
      </p:nvGrpSpPr>
      <p:grpSpPr>
        <a:xfrm>
          <a:off x="0" y="0"/>
          <a:ext cx="0" cy="0"/>
          <a:chOff x="0" y="0"/>
          <a:chExt cx="0" cy="0"/>
        </a:xfrm>
      </p:grpSpPr>
      <p:sp>
        <p:nvSpPr>
          <p:cNvPr id="80" name="Freeform: Shape 79">
            <a:extLst>
              <a:ext uri="{FF2B5EF4-FFF2-40B4-BE49-F238E27FC236}">
                <a16:creationId xmlns:a16="http://schemas.microsoft.com/office/drawing/2014/main" id="{CE8F8E9E-EA77-115E-3E6F-8F930A1047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81" name="Rectangle 80">
            <a:extLst>
              <a:ext uri="{FF2B5EF4-FFF2-40B4-BE49-F238E27FC236}">
                <a16:creationId xmlns:a16="http://schemas.microsoft.com/office/drawing/2014/main" id="{A7F105EB-60A1-7E25-3D6F-4BEBEC3BDF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739467B1-5163-5B9A-87CE-E954C998B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8" y="-1"/>
            <a:ext cx="3917499" cy="68646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Shape 82">
            <a:extLst>
              <a:ext uri="{FF2B5EF4-FFF2-40B4-BE49-F238E27FC236}">
                <a16:creationId xmlns:a16="http://schemas.microsoft.com/office/drawing/2014/main" id="{F637701A-C644-5ADD-6008-D969BF3B6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2433" y="0"/>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Shape 83">
            <a:extLst>
              <a:ext uri="{FF2B5EF4-FFF2-40B4-BE49-F238E27FC236}">
                <a16:creationId xmlns:a16="http://schemas.microsoft.com/office/drawing/2014/main" id="{12483C69-9426-61C2-6D02-FAA5FD6107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27924" y="1720184"/>
            <a:ext cx="3354778" cy="6934200"/>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CB9C4A09-78C7-13D3-6DDD-6E35FEA57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27924" y="1720184"/>
            <a:ext cx="3354778" cy="6934200"/>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A937531-BA40-8986-3526-762E545AD269}"/>
              </a:ext>
            </a:extLst>
          </p:cNvPr>
          <p:cNvSpPr>
            <a:spLocks noGrp="1"/>
          </p:cNvSpPr>
          <p:nvPr>
            <p:ph type="title"/>
          </p:nvPr>
        </p:nvSpPr>
        <p:spPr>
          <a:xfrm>
            <a:off x="178107" y="483993"/>
            <a:ext cx="3573783" cy="5292182"/>
          </a:xfrm>
        </p:spPr>
        <p:txBody>
          <a:bodyPr vert="horz" lIns="91440" tIns="45720" rIns="91440" bIns="45720" rtlCol="0" anchor="ctr">
            <a:normAutofit/>
          </a:bodyPr>
          <a:lstStyle/>
          <a:p>
            <a:pPr>
              <a:lnSpc>
                <a:spcPct val="100000"/>
              </a:lnSpc>
            </a:pPr>
            <a:r>
              <a:rPr lang="en-US" sz="4800" b="1">
                <a:solidFill>
                  <a:srgbClr val="FFFFFF"/>
                </a:solidFill>
                <a:latin typeface="Telegraf"/>
              </a:rPr>
              <a:t>Thank you!</a:t>
            </a:r>
          </a:p>
        </p:txBody>
      </p:sp>
      <p:sp>
        <p:nvSpPr>
          <p:cNvPr id="5" name="Slide Number Placeholder 4">
            <a:extLst>
              <a:ext uri="{FF2B5EF4-FFF2-40B4-BE49-F238E27FC236}">
                <a16:creationId xmlns:a16="http://schemas.microsoft.com/office/drawing/2014/main" id="{43EF397A-52F6-E215-7220-CDE7668BF64D}"/>
              </a:ext>
            </a:extLst>
          </p:cNvPr>
          <p:cNvSpPr>
            <a:spLocks noGrp="1"/>
          </p:cNvSpPr>
          <p:nvPr>
            <p:ph type="sldNum" sz="quarter" idx="12"/>
          </p:nvPr>
        </p:nvSpPr>
        <p:spPr>
          <a:xfrm>
            <a:off x="11391152" y="6434524"/>
            <a:ext cx="693261" cy="365125"/>
          </a:xfrm>
        </p:spPr>
        <p:txBody>
          <a:bodyPr vert="horz" lIns="91440" tIns="45720" rIns="91440" bIns="45720" rtlCol="0" anchor="ctr">
            <a:normAutofit/>
          </a:bodyPr>
          <a:lstStyle/>
          <a:p>
            <a:pPr>
              <a:lnSpc>
                <a:spcPct val="90000"/>
              </a:lnSpc>
              <a:spcAft>
                <a:spcPts val="600"/>
              </a:spcAft>
            </a:pPr>
            <a:fld id="{08AB70BE-1769-45B8-85A6-0C837432C7E6}" type="slidenum">
              <a:rPr lang="en-US" sz="1900">
                <a:solidFill>
                  <a:schemeClr val="accent2"/>
                </a:solidFill>
                <a:latin typeface="Telegraf"/>
              </a:rPr>
              <a:pPr>
                <a:lnSpc>
                  <a:spcPct val="90000"/>
                </a:lnSpc>
                <a:spcAft>
                  <a:spcPts val="600"/>
                </a:spcAft>
              </a:pPr>
              <a:t>23</a:t>
            </a:fld>
            <a:endParaRPr lang="en-US" sz="1900">
              <a:solidFill>
                <a:schemeClr val="accent2"/>
              </a:solidFill>
              <a:latin typeface="Telegraf"/>
            </a:endParaRPr>
          </a:p>
        </p:txBody>
      </p:sp>
      <p:sp>
        <p:nvSpPr>
          <p:cNvPr id="3" name="TextBox 2">
            <a:extLst>
              <a:ext uri="{FF2B5EF4-FFF2-40B4-BE49-F238E27FC236}">
                <a16:creationId xmlns:a16="http://schemas.microsoft.com/office/drawing/2014/main" id="{DF52273F-5137-BC04-21B3-7F0715D83BEF}"/>
              </a:ext>
            </a:extLst>
          </p:cNvPr>
          <p:cNvSpPr txBox="1"/>
          <p:nvPr/>
        </p:nvSpPr>
        <p:spPr>
          <a:xfrm>
            <a:off x="4779484" y="657340"/>
            <a:ext cx="7306019"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latin typeface="Times New Roman"/>
                <a:cs typeface="Times New Roman"/>
              </a:rPr>
              <a:t>Questions? </a:t>
            </a:r>
            <a:endParaRPr lang="en-US" sz="1400" dirty="0">
              <a:latin typeface="Times New Roman"/>
              <a:cs typeface="Times New Roman"/>
            </a:endParaRPr>
          </a:p>
          <a:p>
            <a:endParaRPr lang="en-US" sz="3200" dirty="0">
              <a:latin typeface="Times New Roman"/>
              <a:cs typeface="Times New Roman"/>
            </a:endParaRPr>
          </a:p>
          <a:p>
            <a:r>
              <a:rPr lang="en-US" sz="3200" dirty="0">
                <a:latin typeface="Times New Roman"/>
                <a:cs typeface="Times New Roman"/>
              </a:rPr>
              <a:t>What do you wish existed?</a:t>
            </a:r>
          </a:p>
          <a:p>
            <a:endParaRPr lang="en-US" sz="3200" dirty="0">
              <a:solidFill>
                <a:srgbClr val="000000"/>
              </a:solidFill>
              <a:latin typeface="Times New Roman"/>
              <a:cs typeface="Segoe UI"/>
            </a:endParaRPr>
          </a:p>
          <a:p>
            <a:r>
              <a:rPr lang="en-US" sz="3200" dirty="0">
                <a:solidFill>
                  <a:srgbClr val="000000"/>
                </a:solidFill>
                <a:latin typeface="Times New Roman"/>
                <a:ea typeface="Calibri"/>
                <a:cs typeface="Segoe UI"/>
              </a:rPr>
              <a:t>Now, can you make it????</a:t>
            </a:r>
          </a:p>
          <a:p>
            <a:endParaRPr lang="en-US" sz="3200">
              <a:solidFill>
                <a:srgbClr val="000000"/>
              </a:solidFill>
              <a:latin typeface="Telegraf"/>
              <a:cs typeface="Segoe UI"/>
            </a:endParaRPr>
          </a:p>
          <a:p>
            <a:endParaRPr lang="en-US" sz="3200">
              <a:solidFill>
                <a:srgbClr val="000000"/>
              </a:solidFill>
              <a:latin typeface="Telegraf"/>
              <a:cs typeface="Segoe UI"/>
            </a:endParaRPr>
          </a:p>
          <a:p>
            <a:r>
              <a:rPr lang="en-US" sz="2800" dirty="0">
                <a:solidFill>
                  <a:srgbClr val="404040"/>
                </a:solidFill>
                <a:latin typeface="Telegraf"/>
                <a:cs typeface="Segoe UI"/>
              </a:rPr>
              <a:t>Heather B. Smith, MS, OTR/L, ATP, CBIS, CSRS</a:t>
            </a:r>
            <a:endParaRPr lang="en-US" sz="2800" dirty="0">
              <a:latin typeface="Telegraf"/>
              <a:cs typeface="Segoe UI"/>
            </a:endParaRPr>
          </a:p>
          <a:p>
            <a:r>
              <a:rPr lang="en-US" sz="2800" dirty="0">
                <a:solidFill>
                  <a:srgbClr val="404040"/>
                </a:solidFill>
                <a:latin typeface="Telegraf"/>
                <a:cs typeface="Segoe UI"/>
                <a:hlinkClick r:id="rId2"/>
              </a:rPr>
              <a:t>heather.smith1@atriumhealth.org</a:t>
            </a:r>
            <a:endParaRPr lang="en-US" sz="2800" dirty="0">
              <a:latin typeface="Telegraf"/>
            </a:endParaRPr>
          </a:p>
          <a:p>
            <a:endParaRPr lang="en-US" sz="4000">
              <a:latin typeface="Telegraf"/>
            </a:endParaRPr>
          </a:p>
          <a:p>
            <a:endParaRPr lang="en-US" sz="4000">
              <a:latin typeface="Telegraf"/>
            </a:endParaRPr>
          </a:p>
        </p:txBody>
      </p:sp>
    </p:spTree>
    <p:extLst>
      <p:ext uri="{BB962C8B-B14F-4D97-AF65-F5344CB8AC3E}">
        <p14:creationId xmlns:p14="http://schemas.microsoft.com/office/powerpoint/2010/main" val="3524000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F465791-02C3-85CB-EC2D-AE1D097AD894}"/>
              </a:ext>
            </a:extLst>
          </p:cNvPr>
          <p:cNvSpPr>
            <a:spLocks noGrp="1"/>
          </p:cNvSpPr>
          <p:nvPr>
            <p:ph type="title"/>
          </p:nvPr>
        </p:nvSpPr>
        <p:spPr>
          <a:xfrm>
            <a:off x="257065" y="-1181"/>
            <a:ext cx="10202248" cy="1325890"/>
          </a:xfrm>
        </p:spPr>
        <p:txBody>
          <a:bodyPr>
            <a:normAutofit/>
          </a:bodyPr>
          <a:lstStyle/>
          <a:p>
            <a:r>
              <a:rPr lang="en-US" sz="6600" b="1">
                <a:solidFill>
                  <a:srgbClr val="418187"/>
                </a:solidFill>
                <a:latin typeface="Telegraf"/>
                <a:ea typeface="+mj-lt"/>
                <a:cs typeface="+mj-lt"/>
              </a:rPr>
              <a:t>Objectives</a:t>
            </a:r>
            <a:endParaRPr lang="en-US" sz="5400">
              <a:solidFill>
                <a:srgbClr val="418187"/>
              </a:solidFill>
              <a:latin typeface="Telegraf"/>
            </a:endParaRPr>
          </a:p>
        </p:txBody>
      </p:sp>
      <p:sp>
        <p:nvSpPr>
          <p:cNvPr id="4" name="Content Placeholder 3">
            <a:extLst>
              <a:ext uri="{FF2B5EF4-FFF2-40B4-BE49-F238E27FC236}">
                <a16:creationId xmlns:a16="http://schemas.microsoft.com/office/drawing/2014/main" id="{607CC286-7253-B31F-DFE6-802920A9FC68}"/>
              </a:ext>
            </a:extLst>
          </p:cNvPr>
          <p:cNvSpPr>
            <a:spLocks noGrp="1"/>
          </p:cNvSpPr>
          <p:nvPr>
            <p:ph sz="half" idx="1"/>
          </p:nvPr>
        </p:nvSpPr>
        <p:spPr>
          <a:xfrm>
            <a:off x="747076" y="1542093"/>
            <a:ext cx="4610986" cy="4013237"/>
          </a:xfrm>
        </p:spPr>
        <p:txBody>
          <a:bodyPr vert="horz" lIns="91440" tIns="45720" rIns="91440" bIns="45720" rtlCol="0" anchor="t">
            <a:noAutofit/>
          </a:bodyPr>
          <a:lstStyle/>
          <a:p>
            <a:pPr>
              <a:lnSpc>
                <a:spcPct val="100000"/>
              </a:lnSpc>
              <a:spcAft>
                <a:spcPts val="0"/>
              </a:spcAft>
            </a:pPr>
            <a:r>
              <a:rPr lang="en-US" sz="2800" b="1" noProof="1">
                <a:solidFill>
                  <a:schemeClr val="tx1"/>
                </a:solidFill>
                <a:latin typeface="Telegraf"/>
                <a:ea typeface="Calibri"/>
                <a:cs typeface="Calibri"/>
              </a:rPr>
              <a:t>Identify</a:t>
            </a:r>
          </a:p>
          <a:p>
            <a:pPr lvl="1">
              <a:lnSpc>
                <a:spcPct val="100000"/>
              </a:lnSpc>
              <a:buClr>
                <a:srgbClr val="000000"/>
              </a:buClr>
            </a:pPr>
            <a:r>
              <a:rPr lang="en-US" sz="2800" noProof="1">
                <a:solidFill>
                  <a:schemeClr val="tx1"/>
                </a:solidFill>
                <a:latin typeface="Telegraf"/>
                <a:ea typeface="Calibri"/>
                <a:cs typeface="Calibri"/>
              </a:rPr>
              <a:t>Identify assistive technology and universal design needs</a:t>
            </a:r>
          </a:p>
          <a:p>
            <a:pPr>
              <a:lnSpc>
                <a:spcPct val="100000"/>
              </a:lnSpc>
              <a:spcAft>
                <a:spcPts val="0"/>
              </a:spcAft>
              <a:buClr>
                <a:srgbClr val="000000"/>
              </a:buClr>
            </a:pPr>
            <a:r>
              <a:rPr lang="en-US" sz="2800" b="1" noProof="1">
                <a:solidFill>
                  <a:schemeClr val="tx1"/>
                </a:solidFill>
                <a:latin typeface="Telegraf"/>
                <a:ea typeface="Calibri"/>
                <a:cs typeface="Calibri"/>
              </a:rPr>
              <a:t>Describe</a:t>
            </a:r>
          </a:p>
          <a:p>
            <a:pPr lvl="1">
              <a:lnSpc>
                <a:spcPct val="100000"/>
              </a:lnSpc>
              <a:spcAft>
                <a:spcPts val="0"/>
              </a:spcAft>
              <a:buClr>
                <a:srgbClr val="000000"/>
              </a:buClr>
            </a:pPr>
            <a:r>
              <a:rPr lang="en-US" sz="2800" noProof="1">
                <a:solidFill>
                  <a:schemeClr val="tx1"/>
                </a:solidFill>
                <a:latin typeface="Telegraf"/>
                <a:ea typeface="Calibri"/>
                <a:cs typeface="Calibri"/>
              </a:rPr>
              <a:t>Describe the potential applications of assistive technology in home and community settings.</a:t>
            </a:r>
            <a:r>
              <a:rPr lang="en-US" sz="2800" noProof="1">
                <a:solidFill>
                  <a:srgbClr val="444444"/>
                </a:solidFill>
                <a:latin typeface="Telegraf"/>
                <a:ea typeface="Calibri"/>
                <a:cs typeface="Calibri"/>
              </a:rPr>
              <a:t> </a:t>
            </a:r>
            <a:endParaRPr lang="en-US" sz="2800" dirty="0">
              <a:latin typeface="Telegraf"/>
            </a:endParaRPr>
          </a:p>
        </p:txBody>
      </p:sp>
      <p:sp>
        <p:nvSpPr>
          <p:cNvPr id="5" name="Content Placeholder 4">
            <a:extLst>
              <a:ext uri="{FF2B5EF4-FFF2-40B4-BE49-F238E27FC236}">
                <a16:creationId xmlns:a16="http://schemas.microsoft.com/office/drawing/2014/main" id="{A6D75BC5-46CC-A36D-B72E-AE0A832FACB9}"/>
              </a:ext>
            </a:extLst>
          </p:cNvPr>
          <p:cNvSpPr>
            <a:spLocks noGrp="1"/>
          </p:cNvSpPr>
          <p:nvPr>
            <p:ph sz="half" idx="2"/>
          </p:nvPr>
        </p:nvSpPr>
        <p:spPr>
          <a:xfrm>
            <a:off x="6257260" y="1542093"/>
            <a:ext cx="4853763" cy="4013238"/>
          </a:xfrm>
        </p:spPr>
        <p:txBody>
          <a:bodyPr vert="horz" lIns="91440" tIns="45720" rIns="91440" bIns="45720" rtlCol="0" anchor="t">
            <a:noAutofit/>
          </a:bodyPr>
          <a:lstStyle/>
          <a:p>
            <a:pPr>
              <a:lnSpc>
                <a:spcPct val="100000"/>
              </a:lnSpc>
              <a:spcAft>
                <a:spcPts val="0"/>
              </a:spcAft>
            </a:pPr>
            <a:r>
              <a:rPr lang="en-US" sz="2800" b="1" noProof="1">
                <a:solidFill>
                  <a:schemeClr val="tx1"/>
                </a:solidFill>
                <a:latin typeface="Telegraf"/>
                <a:ea typeface="Calibri"/>
                <a:cs typeface="Calibri"/>
              </a:rPr>
              <a:t>Review</a:t>
            </a:r>
          </a:p>
          <a:p>
            <a:pPr lvl="1">
              <a:lnSpc>
                <a:spcPct val="100000"/>
              </a:lnSpc>
              <a:spcAft>
                <a:spcPts val="0"/>
              </a:spcAft>
              <a:buClr>
                <a:srgbClr val="000000"/>
              </a:buClr>
            </a:pPr>
            <a:r>
              <a:rPr lang="en-US" sz="2800" noProof="1">
                <a:solidFill>
                  <a:schemeClr val="tx1"/>
                </a:solidFill>
                <a:latin typeface="Telegraf"/>
                <a:ea typeface="Calibri"/>
                <a:cs typeface="Calibri"/>
              </a:rPr>
              <a:t>Review the benefits of assistive technology in enhancing independence in daily life. </a:t>
            </a:r>
          </a:p>
          <a:p>
            <a:pPr>
              <a:lnSpc>
                <a:spcPct val="100000"/>
              </a:lnSpc>
              <a:spcAft>
                <a:spcPts val="0"/>
              </a:spcAft>
              <a:buClr>
                <a:srgbClr val="000000"/>
              </a:buClr>
            </a:pPr>
            <a:r>
              <a:rPr lang="en-US" sz="2800" b="1" noProof="1">
                <a:solidFill>
                  <a:schemeClr val="tx1"/>
                </a:solidFill>
                <a:latin typeface="Telegraf"/>
                <a:ea typeface="Calibri"/>
                <a:cs typeface="Calibri"/>
              </a:rPr>
              <a:t>Identify</a:t>
            </a:r>
          </a:p>
          <a:p>
            <a:pPr lvl="1">
              <a:lnSpc>
                <a:spcPct val="100000"/>
              </a:lnSpc>
              <a:buClr>
                <a:srgbClr val="000000"/>
              </a:buClr>
            </a:pPr>
            <a:r>
              <a:rPr lang="en-US" sz="2800" noProof="1">
                <a:solidFill>
                  <a:schemeClr val="tx1"/>
                </a:solidFill>
                <a:latin typeface="Telegraf"/>
                <a:ea typeface="Calibri"/>
                <a:cs typeface="Calibri"/>
              </a:rPr>
              <a:t>What you can do to make a difference it peoples ability to reach their goals and be independent!</a:t>
            </a:r>
          </a:p>
          <a:p>
            <a:pPr marL="0" indent="0">
              <a:buClr>
                <a:srgbClr val="000000"/>
              </a:buClr>
              <a:buNone/>
            </a:pPr>
            <a:endParaRPr lang="en-US" noProof="1">
              <a:latin typeface="Telegraf"/>
            </a:endParaRPr>
          </a:p>
        </p:txBody>
      </p:sp>
      <p:sp>
        <p:nvSpPr>
          <p:cNvPr id="2" name="Slide Number Placeholder 1">
            <a:extLst>
              <a:ext uri="{FF2B5EF4-FFF2-40B4-BE49-F238E27FC236}">
                <a16:creationId xmlns:a16="http://schemas.microsoft.com/office/drawing/2014/main" id="{DFEF2AD9-EC94-1F3D-3B79-64938E47AD43}"/>
              </a:ext>
            </a:extLst>
          </p:cNvPr>
          <p:cNvSpPr>
            <a:spLocks noGrp="1"/>
          </p:cNvSpPr>
          <p:nvPr>
            <p:ph type="sldNum" sz="quarter" idx="12"/>
          </p:nvPr>
        </p:nvSpPr>
        <p:spPr/>
        <p:txBody>
          <a:bodyPr/>
          <a:lstStyle/>
          <a:p>
            <a:fld id="{08AB70BE-1769-45B8-85A6-0C837432C7E6}" type="slidenum">
              <a:rPr lang="en-US" sz="2800" dirty="0" smtClean="0">
                <a:latin typeface="Telegraf"/>
              </a:rPr>
              <a:pPr/>
              <a:t>3</a:t>
            </a:fld>
            <a:endParaRPr lang="en-US" sz="2800">
              <a:latin typeface="Telegraf"/>
            </a:endParaRPr>
          </a:p>
        </p:txBody>
      </p:sp>
    </p:spTree>
    <p:extLst>
      <p:ext uri="{BB962C8B-B14F-4D97-AF65-F5344CB8AC3E}">
        <p14:creationId xmlns:p14="http://schemas.microsoft.com/office/powerpoint/2010/main" val="3421864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F09CA6CC-C9DF-440F-BE30-1167A921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F82D7C3-4329-485C-9C81-FB5BA3FA9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8146" y="0"/>
            <a:ext cx="7643854"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60027CB-3C27-FC4C-AEF9-685A21EA1B94}"/>
              </a:ext>
            </a:extLst>
          </p:cNvPr>
          <p:cNvSpPr>
            <a:spLocks noGrp="1"/>
          </p:cNvSpPr>
          <p:nvPr>
            <p:ph type="title"/>
          </p:nvPr>
        </p:nvSpPr>
        <p:spPr>
          <a:xfrm>
            <a:off x="5412032" y="-165607"/>
            <a:ext cx="6781974" cy="1542507"/>
          </a:xfrm>
        </p:spPr>
        <p:txBody>
          <a:bodyPr vert="horz" lIns="91440" tIns="45720" rIns="91440" bIns="45720" rtlCol="0" anchor="ctr">
            <a:normAutofit/>
          </a:bodyPr>
          <a:lstStyle/>
          <a:p>
            <a:pPr>
              <a:lnSpc>
                <a:spcPct val="100000"/>
              </a:lnSpc>
            </a:pPr>
            <a:r>
              <a:rPr lang="en-US" sz="4000">
                <a:solidFill>
                  <a:srgbClr val="FFFFFF"/>
                </a:solidFill>
                <a:latin typeface="Telegraf"/>
              </a:rPr>
              <a:t>What is Assistive Technology?</a:t>
            </a:r>
          </a:p>
        </p:txBody>
      </p:sp>
      <p:pic>
        <p:nvPicPr>
          <p:cNvPr id="5" name="Picture 4" descr="Assstive Technology Clip Art">
            <a:extLst>
              <a:ext uri="{FF2B5EF4-FFF2-40B4-BE49-F238E27FC236}">
                <a16:creationId xmlns:a16="http://schemas.microsoft.com/office/drawing/2014/main" id="{F32FD373-EE53-9193-9C94-AE7B4836D998}"/>
              </a:ext>
            </a:extLst>
          </p:cNvPr>
          <p:cNvPicPr>
            <a:picLocks noChangeAspect="1"/>
          </p:cNvPicPr>
          <p:nvPr/>
        </p:nvPicPr>
        <p:blipFill>
          <a:blip r:embed="rId3"/>
          <a:srcRect l="17112" r="7333"/>
          <a:stretch>
            <a:fillRect/>
          </a:stretch>
        </p:blipFill>
        <p:spPr>
          <a:xfrm>
            <a:off x="20" y="5379"/>
            <a:ext cx="5181578" cy="6858000"/>
          </a:xfrm>
          <a:prstGeom prst="rect">
            <a:avLst/>
          </a:prstGeom>
        </p:spPr>
      </p:pic>
      <p:sp>
        <p:nvSpPr>
          <p:cNvPr id="4" name="Content Placeholder 3">
            <a:extLst>
              <a:ext uri="{FF2B5EF4-FFF2-40B4-BE49-F238E27FC236}">
                <a16:creationId xmlns:a16="http://schemas.microsoft.com/office/drawing/2014/main" id="{7B25569D-4B51-26CD-C967-65D3F4059DB9}"/>
              </a:ext>
            </a:extLst>
          </p:cNvPr>
          <p:cNvSpPr>
            <a:spLocks noGrp="1"/>
          </p:cNvSpPr>
          <p:nvPr>
            <p:ph sz="quarter" idx="10"/>
          </p:nvPr>
        </p:nvSpPr>
        <p:spPr>
          <a:xfrm>
            <a:off x="5512294" y="1156323"/>
            <a:ext cx="6360869" cy="5015877"/>
          </a:xfrm>
        </p:spPr>
        <p:txBody>
          <a:bodyPr vert="horz" lIns="91440" tIns="45720" rIns="91440" bIns="45720" rtlCol="0" anchor="t">
            <a:normAutofit fontScale="92500"/>
          </a:bodyPr>
          <a:lstStyle/>
          <a:p>
            <a:pPr marL="170815">
              <a:lnSpc>
                <a:spcPct val="110000"/>
              </a:lnSpc>
              <a:spcBef>
                <a:spcPts val="751"/>
              </a:spcBef>
              <a:spcAft>
                <a:spcPts val="0"/>
              </a:spcAft>
              <a:buClr>
                <a:schemeClr val="accent5"/>
              </a:buClr>
            </a:pPr>
            <a:r>
              <a:rPr lang="en-US" sz="2500">
                <a:solidFill>
                  <a:srgbClr val="FFFFFF"/>
                </a:solidFill>
                <a:latin typeface="Telegraf"/>
              </a:rPr>
              <a:t>An intervention to improve a persons' performance, enable participation or maintain meaningful engagements </a:t>
            </a:r>
          </a:p>
          <a:p>
            <a:pPr marL="170815">
              <a:lnSpc>
                <a:spcPct val="110000"/>
              </a:lnSpc>
              <a:spcBef>
                <a:spcPts val="751"/>
              </a:spcBef>
              <a:spcAft>
                <a:spcPts val="0"/>
              </a:spcAft>
              <a:buClr>
                <a:schemeClr val="accent5"/>
              </a:buClr>
            </a:pPr>
            <a:r>
              <a:rPr lang="en-US" sz="2500">
                <a:solidFill>
                  <a:srgbClr val="FFFFFF"/>
                </a:solidFill>
                <a:latin typeface="Telegraf"/>
              </a:rPr>
              <a:t>Can be as simple as Velcro fasteners to complex computer software</a:t>
            </a:r>
          </a:p>
          <a:p>
            <a:pPr marL="170815">
              <a:lnSpc>
                <a:spcPct val="110000"/>
              </a:lnSpc>
              <a:spcBef>
                <a:spcPts val="751"/>
              </a:spcBef>
              <a:spcAft>
                <a:spcPts val="0"/>
              </a:spcAft>
              <a:buClr>
                <a:schemeClr val="accent5"/>
              </a:buClr>
            </a:pPr>
            <a:r>
              <a:rPr lang="en-US" sz="2500">
                <a:solidFill>
                  <a:srgbClr val="FFFFFF"/>
                </a:solidFill>
                <a:latin typeface="Telegraf"/>
              </a:rPr>
              <a:t>Bridges the gap between what the person wants and needs to do and what they are capable of</a:t>
            </a:r>
          </a:p>
          <a:p>
            <a:pPr marL="170815">
              <a:lnSpc>
                <a:spcPct val="110000"/>
              </a:lnSpc>
              <a:spcBef>
                <a:spcPts val="751"/>
              </a:spcBef>
              <a:spcAft>
                <a:spcPts val="0"/>
              </a:spcAft>
              <a:buClr>
                <a:schemeClr val="accent5"/>
              </a:buClr>
            </a:pPr>
            <a:r>
              <a:rPr lang="en-US" sz="2500">
                <a:solidFill>
                  <a:srgbClr val="FFFFFF"/>
                </a:solidFill>
                <a:latin typeface="Telegraf"/>
              </a:rPr>
              <a:t>Technology may be limited by the user's ability to implement it</a:t>
            </a:r>
            <a:br>
              <a:rPr lang="en-US">
                <a:latin typeface="Telegraf"/>
              </a:rPr>
            </a:br>
            <a:endParaRPr lang="en-US">
              <a:solidFill>
                <a:srgbClr val="FFFFFF"/>
              </a:solidFill>
              <a:latin typeface="Telegraf"/>
            </a:endParaRPr>
          </a:p>
          <a:p>
            <a:pPr marL="0" indent="0">
              <a:lnSpc>
                <a:spcPct val="110000"/>
              </a:lnSpc>
              <a:spcBef>
                <a:spcPts val="751"/>
              </a:spcBef>
              <a:spcAft>
                <a:spcPts val="0"/>
              </a:spcAft>
              <a:buClr>
                <a:schemeClr val="accent5"/>
              </a:buClr>
              <a:buNone/>
            </a:pPr>
            <a:r>
              <a:rPr lang="en-US">
                <a:solidFill>
                  <a:srgbClr val="FFFFFF"/>
                </a:solidFill>
                <a:latin typeface="Telegraf"/>
              </a:rPr>
              <a:t>    </a:t>
            </a:r>
            <a:r>
              <a:rPr lang="en-US" sz="1700">
                <a:solidFill>
                  <a:srgbClr val="FFFFFF"/>
                </a:solidFill>
                <a:latin typeface="Telegraf"/>
              </a:rPr>
              <a:t>  AJOT, November/December 2016, Vol. 70,</a:t>
            </a:r>
            <a:br>
              <a:rPr lang="en-US" sz="1700">
                <a:latin typeface="Telegraf"/>
              </a:rPr>
            </a:br>
            <a:r>
              <a:rPr lang="en-US" sz="1700">
                <a:solidFill>
                  <a:srgbClr val="FFFFFF"/>
                </a:solidFill>
                <a:latin typeface="Telegraf"/>
              </a:rPr>
              <a:t>      Assistive Technology and Occupational Performance</a:t>
            </a:r>
          </a:p>
        </p:txBody>
      </p:sp>
      <p:sp>
        <p:nvSpPr>
          <p:cNvPr id="16" name="Freeform: Shape 15">
            <a:extLst>
              <a:ext uri="{FF2B5EF4-FFF2-40B4-BE49-F238E27FC236}">
                <a16:creationId xmlns:a16="http://schemas.microsoft.com/office/drawing/2014/main" id="{B4A844BD-14AA-428F-A577-AF00BC374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B5E57564-AF5B-45C2-9B42-165C77BE8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Slide Number Placeholder 1">
            <a:extLst>
              <a:ext uri="{FF2B5EF4-FFF2-40B4-BE49-F238E27FC236}">
                <a16:creationId xmlns:a16="http://schemas.microsoft.com/office/drawing/2014/main" id="{616BFA23-AB5B-BA88-E233-DE14DED5A297}"/>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dirty="0">
                <a:latin typeface="Telegraf"/>
              </a:rPr>
              <a:pPr algn="r">
                <a:lnSpc>
                  <a:spcPct val="90000"/>
                </a:lnSpc>
                <a:spcAft>
                  <a:spcPts val="600"/>
                </a:spcAft>
              </a:pPr>
              <a:t>4</a:t>
            </a:fld>
            <a:endParaRPr lang="en-US" sz="1900">
              <a:latin typeface="Telegraf"/>
            </a:endParaRPr>
          </a:p>
        </p:txBody>
      </p:sp>
    </p:spTree>
    <p:extLst>
      <p:ext uri="{BB962C8B-B14F-4D97-AF65-F5344CB8AC3E}">
        <p14:creationId xmlns:p14="http://schemas.microsoft.com/office/powerpoint/2010/main" val="3457628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6AE74EBA-D2C0-48AE-BC45-68F2A5D40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B26DDCB-14E3-4156-835C-B9A6A4300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203942" cy="21289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68C2EC19-A157-8389-07DB-650659081F52}"/>
              </a:ext>
            </a:extLst>
          </p:cNvPr>
          <p:cNvSpPr>
            <a:spLocks noGrp="1"/>
          </p:cNvSpPr>
          <p:nvPr>
            <p:ph type="title"/>
          </p:nvPr>
        </p:nvSpPr>
        <p:spPr>
          <a:xfrm>
            <a:off x="914400" y="591670"/>
            <a:ext cx="9914860" cy="1105648"/>
          </a:xfrm>
        </p:spPr>
        <p:txBody>
          <a:bodyPr vert="horz" lIns="91440" tIns="45720" rIns="91440" bIns="45720" rtlCol="0" anchor="ctr">
            <a:normAutofit/>
          </a:bodyPr>
          <a:lstStyle/>
          <a:p>
            <a:pPr algn="l">
              <a:lnSpc>
                <a:spcPct val="100000"/>
              </a:lnSpc>
            </a:pPr>
            <a:r>
              <a:rPr lang="en-US" sz="6000" b="1">
                <a:solidFill>
                  <a:srgbClr val="FFFFFF"/>
                </a:solidFill>
                <a:latin typeface="Telegraf"/>
              </a:rPr>
              <a:t>Why is it important?</a:t>
            </a:r>
          </a:p>
        </p:txBody>
      </p:sp>
      <p:sp>
        <p:nvSpPr>
          <p:cNvPr id="16" name="Freeform: Shape 15">
            <a:extLst>
              <a:ext uri="{FF2B5EF4-FFF2-40B4-BE49-F238E27FC236}">
                <a16:creationId xmlns:a16="http://schemas.microsoft.com/office/drawing/2014/main" id="{83299DC6-FC4C-47A5-B9DE-DD3011E19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860295" y="0"/>
            <a:ext cx="2343647" cy="4385568"/>
          </a:xfrm>
          <a:custGeom>
            <a:avLst/>
            <a:gdLst>
              <a:gd name="connsiteX0" fmla="*/ 0 w 2343647"/>
              <a:gd name="connsiteY0" fmla="*/ 0 h 4385568"/>
              <a:gd name="connsiteX1" fmla="*/ 13818 w 2343647"/>
              <a:gd name="connsiteY1" fmla="*/ 0 h 4385568"/>
              <a:gd name="connsiteX2" fmla="*/ 34560 w 2343647"/>
              <a:gd name="connsiteY2" fmla="*/ 141658 h 4385568"/>
              <a:gd name="connsiteX3" fmla="*/ 2208831 w 2343647"/>
              <a:gd name="connsiteY3" fmla="*/ 2118828 h 4385568"/>
              <a:gd name="connsiteX4" fmla="*/ 2343647 w 2343647"/>
              <a:gd name="connsiteY4" fmla="*/ 2125211 h 4385568"/>
              <a:gd name="connsiteX5" fmla="*/ 2208831 w 2343647"/>
              <a:gd name="connsiteY5" fmla="*/ 2131594 h 4385568"/>
              <a:gd name="connsiteX6" fmla="*/ 3143 w 2343647"/>
              <a:gd name="connsiteY6" fmla="*/ 4323325 h 4385568"/>
              <a:gd name="connsiteX7" fmla="*/ 0 w 2343647"/>
              <a:gd name="connsiteY7" fmla="*/ 4385568 h 4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3647" h="4385568">
                <a:moveTo>
                  <a:pt x="0" y="0"/>
                </a:moveTo>
                <a:lnTo>
                  <a:pt x="13818" y="0"/>
                </a:lnTo>
                <a:lnTo>
                  <a:pt x="34560" y="141658"/>
                </a:lnTo>
                <a:cubicBezTo>
                  <a:pt x="237593" y="1199063"/>
                  <a:pt x="1119361" y="2015131"/>
                  <a:pt x="2208831" y="2118828"/>
                </a:cubicBezTo>
                <a:lnTo>
                  <a:pt x="2343647" y="2125211"/>
                </a:lnTo>
                <a:lnTo>
                  <a:pt x="2208831" y="2131594"/>
                </a:lnTo>
                <a:cubicBezTo>
                  <a:pt x="1046730" y="2242204"/>
                  <a:pt x="120947" y="3163335"/>
                  <a:pt x="3143" y="4323325"/>
                </a:cubicBezTo>
                <a:lnTo>
                  <a:pt x="0" y="43855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455CAC4-59BE-4CCB-9569-D2A1AAA3AD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860295" y="0"/>
            <a:ext cx="2343647" cy="4385568"/>
          </a:xfrm>
          <a:custGeom>
            <a:avLst/>
            <a:gdLst>
              <a:gd name="connsiteX0" fmla="*/ 0 w 2343647"/>
              <a:gd name="connsiteY0" fmla="*/ 0 h 4385568"/>
              <a:gd name="connsiteX1" fmla="*/ 13818 w 2343647"/>
              <a:gd name="connsiteY1" fmla="*/ 0 h 4385568"/>
              <a:gd name="connsiteX2" fmla="*/ 34560 w 2343647"/>
              <a:gd name="connsiteY2" fmla="*/ 141658 h 4385568"/>
              <a:gd name="connsiteX3" fmla="*/ 2208831 w 2343647"/>
              <a:gd name="connsiteY3" fmla="*/ 2118828 h 4385568"/>
              <a:gd name="connsiteX4" fmla="*/ 2343647 w 2343647"/>
              <a:gd name="connsiteY4" fmla="*/ 2125211 h 4385568"/>
              <a:gd name="connsiteX5" fmla="*/ 2208831 w 2343647"/>
              <a:gd name="connsiteY5" fmla="*/ 2131594 h 4385568"/>
              <a:gd name="connsiteX6" fmla="*/ 3143 w 2343647"/>
              <a:gd name="connsiteY6" fmla="*/ 4323325 h 4385568"/>
              <a:gd name="connsiteX7" fmla="*/ 0 w 2343647"/>
              <a:gd name="connsiteY7" fmla="*/ 4385568 h 4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3647" h="4385568">
                <a:moveTo>
                  <a:pt x="0" y="0"/>
                </a:moveTo>
                <a:lnTo>
                  <a:pt x="13818" y="0"/>
                </a:lnTo>
                <a:lnTo>
                  <a:pt x="34560" y="141658"/>
                </a:lnTo>
                <a:cubicBezTo>
                  <a:pt x="237593" y="1199063"/>
                  <a:pt x="1119361" y="2015131"/>
                  <a:pt x="2208831" y="2118828"/>
                </a:cubicBezTo>
                <a:lnTo>
                  <a:pt x="2343647" y="2125211"/>
                </a:lnTo>
                <a:lnTo>
                  <a:pt x="2208831" y="2131594"/>
                </a:lnTo>
                <a:cubicBezTo>
                  <a:pt x="1046730" y="2242204"/>
                  <a:pt x="120947" y="3163335"/>
                  <a:pt x="3143" y="4323325"/>
                </a:cubicBezTo>
                <a:lnTo>
                  <a:pt x="0" y="4385568"/>
                </a:ln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Slide Number Placeholder 1">
            <a:extLst>
              <a:ext uri="{FF2B5EF4-FFF2-40B4-BE49-F238E27FC236}">
                <a16:creationId xmlns:a16="http://schemas.microsoft.com/office/drawing/2014/main" id="{17DE2532-F4A7-30E2-0525-1FF82D28A315}"/>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dirty="0">
                <a:solidFill>
                  <a:schemeClr val="accent2"/>
                </a:solidFill>
                <a:latin typeface="Telegraf"/>
              </a:rPr>
              <a:pPr algn="r">
                <a:lnSpc>
                  <a:spcPct val="90000"/>
                </a:lnSpc>
                <a:spcAft>
                  <a:spcPts val="600"/>
                </a:spcAft>
              </a:pPr>
              <a:t>5</a:t>
            </a:fld>
            <a:endParaRPr lang="en-US" sz="1900">
              <a:solidFill>
                <a:schemeClr val="accent2"/>
              </a:solidFill>
              <a:latin typeface="Telegraf"/>
            </a:endParaRPr>
          </a:p>
        </p:txBody>
      </p:sp>
      <p:graphicFrame>
        <p:nvGraphicFramePr>
          <p:cNvPr id="6" name="Content Placeholder 3">
            <a:extLst>
              <a:ext uri="{FF2B5EF4-FFF2-40B4-BE49-F238E27FC236}">
                <a16:creationId xmlns:a16="http://schemas.microsoft.com/office/drawing/2014/main" id="{DA2F4084-AF00-ECC5-624A-EC31D5677711}"/>
              </a:ext>
            </a:extLst>
          </p:cNvPr>
          <p:cNvGraphicFramePr>
            <a:graphicFrameLocks noGrp="1"/>
          </p:cNvGraphicFramePr>
          <p:nvPr>
            <p:ph sz="quarter" idx="10"/>
            <p:extLst>
              <p:ext uri="{D42A27DB-BD31-4B8C-83A1-F6EECF244321}">
                <p14:modId xmlns:p14="http://schemas.microsoft.com/office/powerpoint/2010/main" val="542865390"/>
              </p:ext>
            </p:extLst>
          </p:nvPr>
        </p:nvGraphicFramePr>
        <p:xfrm>
          <a:off x="609600" y="2702257"/>
          <a:ext cx="10972800" cy="34747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70345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4" name="Rectangle 23">
            <a:extLst>
              <a:ext uri="{FF2B5EF4-FFF2-40B4-BE49-F238E27FC236}">
                <a16:creationId xmlns:a16="http://schemas.microsoft.com/office/drawing/2014/main" id="{8354E4A1-6024-4D18-89EA-EB7EF53D3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184965AF-C953-45C8-BD68-12F8B58810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56" y="0"/>
            <a:ext cx="12186844" cy="2128964"/>
          </a:xfrm>
          <a:custGeom>
            <a:avLst/>
            <a:gdLst>
              <a:gd name="connsiteX0" fmla="*/ 0 w 12186844"/>
              <a:gd name="connsiteY0" fmla="*/ 0 h 2128964"/>
              <a:gd name="connsiteX1" fmla="*/ 12186844 w 12186844"/>
              <a:gd name="connsiteY1" fmla="*/ 0 h 2128964"/>
              <a:gd name="connsiteX2" fmla="*/ 12186844 w 12186844"/>
              <a:gd name="connsiteY2" fmla="*/ 2128964 h 2128964"/>
              <a:gd name="connsiteX3" fmla="*/ 2247277 w 12186844"/>
              <a:gd name="connsiteY3" fmla="*/ 2128964 h 2128964"/>
              <a:gd name="connsiteX4" fmla="*/ 2326545 w 12186844"/>
              <a:gd name="connsiteY4" fmla="*/ 2125211 h 2128964"/>
              <a:gd name="connsiteX5" fmla="*/ 2191729 w 12186844"/>
              <a:gd name="connsiteY5" fmla="*/ 2118828 h 2128964"/>
              <a:gd name="connsiteX6" fmla="*/ 66975 w 12186844"/>
              <a:gd name="connsiteY6" fmla="*/ 349781 h 212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6844" h="2128964">
                <a:moveTo>
                  <a:pt x="0" y="0"/>
                </a:moveTo>
                <a:lnTo>
                  <a:pt x="12186844" y="0"/>
                </a:lnTo>
                <a:lnTo>
                  <a:pt x="12186844" y="2128964"/>
                </a:lnTo>
                <a:lnTo>
                  <a:pt x="2247277" y="2128964"/>
                </a:lnTo>
                <a:lnTo>
                  <a:pt x="2326545" y="2125211"/>
                </a:lnTo>
                <a:lnTo>
                  <a:pt x="2191729" y="2118828"/>
                </a:lnTo>
                <a:cubicBezTo>
                  <a:pt x="1174891" y="2022044"/>
                  <a:pt x="338983" y="1304706"/>
                  <a:pt x="66975" y="3497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2DECE677-C1FD-4829-8D4A-3C19A04A3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33672" y="0"/>
            <a:ext cx="2353172" cy="2431959"/>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B1945D54-A284-835B-B949-4F6D36F3825F}"/>
              </a:ext>
            </a:extLst>
          </p:cNvPr>
          <p:cNvSpPr>
            <a:spLocks noGrp="1"/>
          </p:cNvSpPr>
          <p:nvPr>
            <p:ph type="title"/>
          </p:nvPr>
        </p:nvSpPr>
        <p:spPr>
          <a:xfrm>
            <a:off x="232611" y="510988"/>
            <a:ext cx="10888630" cy="1206579"/>
          </a:xfrm>
        </p:spPr>
        <p:txBody>
          <a:bodyPr vert="horz" lIns="91440" tIns="45720" rIns="91440" bIns="45720" rtlCol="0" anchor="ctr">
            <a:noAutofit/>
          </a:bodyPr>
          <a:lstStyle/>
          <a:p>
            <a:r>
              <a:rPr lang="en-US" sz="4400" b="1">
                <a:solidFill>
                  <a:srgbClr val="FFFFFF"/>
                </a:solidFill>
                <a:latin typeface="Telegraf"/>
              </a:rPr>
              <a:t>Human Activity Assistive Technology Model</a:t>
            </a:r>
            <a:endParaRPr lang="en-US" sz="4400"/>
          </a:p>
        </p:txBody>
      </p:sp>
      <p:sp>
        <p:nvSpPr>
          <p:cNvPr id="4" name="Content Placeholder 3">
            <a:extLst>
              <a:ext uri="{FF2B5EF4-FFF2-40B4-BE49-F238E27FC236}">
                <a16:creationId xmlns:a16="http://schemas.microsoft.com/office/drawing/2014/main" id="{89D80981-6211-B9EF-9A10-4D4B043758C4}"/>
              </a:ext>
            </a:extLst>
          </p:cNvPr>
          <p:cNvSpPr>
            <a:spLocks noGrp="1"/>
          </p:cNvSpPr>
          <p:nvPr>
            <p:ph sz="quarter" idx="10"/>
          </p:nvPr>
        </p:nvSpPr>
        <p:spPr>
          <a:xfrm>
            <a:off x="232611" y="2593074"/>
            <a:ext cx="5589767" cy="3579126"/>
          </a:xfrm>
        </p:spPr>
        <p:txBody>
          <a:bodyPr vert="horz" lIns="91440" tIns="45720" rIns="91440" bIns="45720" rtlCol="0" anchor="t">
            <a:noAutofit/>
          </a:bodyPr>
          <a:lstStyle/>
          <a:p>
            <a:pPr marL="170815">
              <a:spcBef>
                <a:spcPts val="751"/>
              </a:spcBef>
              <a:spcAft>
                <a:spcPts val="0"/>
              </a:spcAft>
              <a:buClr>
                <a:schemeClr val="accent5"/>
              </a:buClr>
            </a:pPr>
            <a:r>
              <a:rPr lang="en-US" sz="2400" b="0">
                <a:latin typeface="Telegraf"/>
              </a:rPr>
              <a:t>HAAT model- Humans are completing and activity, in a context with assistive technology.</a:t>
            </a:r>
          </a:p>
          <a:p>
            <a:pPr marL="170815">
              <a:spcBef>
                <a:spcPts val="751"/>
              </a:spcBef>
              <a:spcAft>
                <a:spcPts val="0"/>
              </a:spcAft>
              <a:buClr>
                <a:schemeClr val="accent5"/>
              </a:buClr>
            </a:pPr>
            <a:r>
              <a:rPr lang="en-US" sz="2400" b="0">
                <a:latin typeface="Telegraf"/>
              </a:rPr>
              <a:t>This is where utilizing a professional may be helpful in linking technology with a person and educating on its use/applications</a:t>
            </a:r>
            <a:br>
              <a:rPr lang="en-US" sz="2000">
                <a:latin typeface="Telegraf"/>
              </a:rPr>
            </a:br>
            <a:endParaRPr lang="en-US" sz="2400" b="0">
              <a:latin typeface="Telegraf"/>
            </a:endParaRPr>
          </a:p>
          <a:p>
            <a:pPr marL="0" indent="0">
              <a:spcBef>
                <a:spcPts val="751"/>
              </a:spcBef>
              <a:spcAft>
                <a:spcPts val="0"/>
              </a:spcAft>
              <a:buClr>
                <a:schemeClr val="accent5"/>
              </a:buClr>
              <a:buNone/>
            </a:pPr>
            <a:r>
              <a:rPr lang="en-US" sz="2000" b="0">
                <a:latin typeface="Telegraf"/>
              </a:rPr>
              <a:t>Cook et al.</a:t>
            </a:r>
            <a:endParaRPr lang="en-US" sz="2000">
              <a:latin typeface="Telegraf"/>
            </a:endParaRPr>
          </a:p>
        </p:txBody>
      </p:sp>
      <p:sp>
        <p:nvSpPr>
          <p:cNvPr id="2" name="Slide Number Placeholder 1">
            <a:extLst>
              <a:ext uri="{FF2B5EF4-FFF2-40B4-BE49-F238E27FC236}">
                <a16:creationId xmlns:a16="http://schemas.microsoft.com/office/drawing/2014/main" id="{71E04509-99F0-B7A3-5C7A-C5A63504613A}"/>
              </a:ext>
            </a:extLst>
          </p:cNvPr>
          <p:cNvSpPr>
            <a:spLocks noGrp="1"/>
          </p:cNvSpPr>
          <p:nvPr>
            <p:ph type="sldNum" sz="quarter" idx="4"/>
          </p:nvPr>
        </p:nvSpPr>
        <p:spPr>
          <a:xfrm>
            <a:off x="11391152" y="6434524"/>
            <a:ext cx="693261" cy="365125"/>
          </a:xfrm>
        </p:spPr>
        <p:txBody>
          <a:bodyPr vert="horz" lIns="91440" tIns="45720" rIns="91440" bIns="45720" rtlCol="0" anchor="ctr">
            <a:noAutofit/>
          </a:bodyPr>
          <a:lstStyle/>
          <a:p>
            <a:pPr algn="r">
              <a:lnSpc>
                <a:spcPct val="90000"/>
              </a:lnSpc>
              <a:spcAft>
                <a:spcPts val="600"/>
              </a:spcAft>
            </a:pPr>
            <a:fld id="{08AB70BE-1769-45B8-85A6-0C837432C7E6}" type="slidenum">
              <a:rPr lang="en-US" sz="2400" dirty="0">
                <a:solidFill>
                  <a:schemeClr val="accent2"/>
                </a:solidFill>
                <a:latin typeface="Telegraf"/>
              </a:rPr>
              <a:pPr algn="r">
                <a:lnSpc>
                  <a:spcPct val="90000"/>
                </a:lnSpc>
                <a:spcAft>
                  <a:spcPts val="600"/>
                </a:spcAft>
              </a:pPr>
              <a:t>6</a:t>
            </a:fld>
            <a:endParaRPr lang="en-US" sz="2400">
              <a:solidFill>
                <a:schemeClr val="accent2"/>
              </a:solidFill>
              <a:latin typeface="Telegraf"/>
            </a:endParaRPr>
          </a:p>
        </p:txBody>
      </p:sp>
      <p:pic>
        <p:nvPicPr>
          <p:cNvPr id="5" name="Picture 4" descr="Framework for Assistive Technologies | Musculoskeletal Key">
            <a:extLst>
              <a:ext uri="{FF2B5EF4-FFF2-40B4-BE49-F238E27FC236}">
                <a16:creationId xmlns:a16="http://schemas.microsoft.com/office/drawing/2014/main" id="{882B7962-AFD3-2CBE-9EFB-98AC07312CA5}"/>
              </a:ext>
            </a:extLst>
          </p:cNvPr>
          <p:cNvPicPr>
            <a:picLocks noChangeAspect="1"/>
          </p:cNvPicPr>
          <p:nvPr/>
        </p:nvPicPr>
        <p:blipFill>
          <a:blip r:embed="rId3"/>
          <a:stretch>
            <a:fillRect/>
          </a:stretch>
        </p:blipFill>
        <p:spPr>
          <a:xfrm>
            <a:off x="6725402" y="2390775"/>
            <a:ext cx="5158038" cy="3981450"/>
          </a:xfrm>
          <a:prstGeom prst="rect">
            <a:avLst/>
          </a:prstGeom>
        </p:spPr>
      </p:pic>
    </p:spTree>
    <p:extLst>
      <p:ext uri="{BB962C8B-B14F-4D97-AF65-F5344CB8AC3E}">
        <p14:creationId xmlns:p14="http://schemas.microsoft.com/office/powerpoint/2010/main" val="4154249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50" name="Rectangle 49">
            <a:extLst>
              <a:ext uri="{FF2B5EF4-FFF2-40B4-BE49-F238E27FC236}">
                <a16:creationId xmlns:a16="http://schemas.microsoft.com/office/drawing/2014/main" id="{F09CA6CC-C9DF-440F-BE30-1167A921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F82D7C3-4329-485C-9C81-FB5BA3FA9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8146" y="0"/>
            <a:ext cx="7643854"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F3AAEC5E-1903-897F-3899-D104894EDF00}"/>
              </a:ext>
            </a:extLst>
          </p:cNvPr>
          <p:cNvSpPr>
            <a:spLocks noGrp="1"/>
          </p:cNvSpPr>
          <p:nvPr>
            <p:ph type="title"/>
          </p:nvPr>
        </p:nvSpPr>
        <p:spPr>
          <a:xfrm>
            <a:off x="5562426" y="235445"/>
            <a:ext cx="6711789" cy="1542507"/>
          </a:xfrm>
        </p:spPr>
        <p:txBody>
          <a:bodyPr vert="horz" lIns="91440" tIns="45720" rIns="91440" bIns="45720" rtlCol="0" anchor="ctr">
            <a:normAutofit/>
          </a:bodyPr>
          <a:lstStyle/>
          <a:p>
            <a:pPr>
              <a:lnSpc>
                <a:spcPct val="100000"/>
              </a:lnSpc>
            </a:pPr>
            <a:r>
              <a:rPr lang="en-US" sz="4800" b="1">
                <a:solidFill>
                  <a:srgbClr val="FFFFFF"/>
                </a:solidFill>
                <a:latin typeface="Telegraf"/>
              </a:rPr>
              <a:t>HAAT Model In Action</a:t>
            </a:r>
          </a:p>
        </p:txBody>
      </p:sp>
      <p:pic>
        <p:nvPicPr>
          <p:cNvPr id="11" name="Picture Placeholder 10" descr="A blurry image of a light&#10;&#10;AI-generated content may be incorrect.">
            <a:extLst>
              <a:ext uri="{FF2B5EF4-FFF2-40B4-BE49-F238E27FC236}">
                <a16:creationId xmlns:a16="http://schemas.microsoft.com/office/drawing/2014/main" id="{FAA5962C-2C93-5E9A-A41A-84FEF2CDCBB3}"/>
              </a:ext>
            </a:extLst>
          </p:cNvPr>
          <p:cNvPicPr>
            <a:picLocks noGrp="1" noChangeAspect="1"/>
          </p:cNvPicPr>
          <p:nvPr>
            <p:ph type="pic" sz="quarter" idx="10"/>
          </p:nvPr>
        </p:nvPicPr>
        <p:blipFill>
          <a:blip r:embed="rId3"/>
          <a:srcRect r="1" b="39118"/>
          <a:stretch>
            <a:fillRect/>
          </a:stretch>
        </p:blipFill>
        <p:spPr>
          <a:xfrm>
            <a:off x="20" y="5379"/>
            <a:ext cx="5181578" cy="6858000"/>
          </a:xfrm>
          <a:prstGeom prst="rect">
            <a:avLst/>
          </a:prstGeom>
        </p:spPr>
      </p:pic>
      <p:sp>
        <p:nvSpPr>
          <p:cNvPr id="10" name="Content Placeholder 9">
            <a:extLst>
              <a:ext uri="{FF2B5EF4-FFF2-40B4-BE49-F238E27FC236}">
                <a16:creationId xmlns:a16="http://schemas.microsoft.com/office/drawing/2014/main" id="{5E171ED2-DFD4-666E-F6D1-C672E5CE8649}"/>
              </a:ext>
            </a:extLst>
          </p:cNvPr>
          <p:cNvSpPr>
            <a:spLocks noGrp="1"/>
          </p:cNvSpPr>
          <p:nvPr>
            <p:ph sz="quarter" idx="11"/>
          </p:nvPr>
        </p:nvSpPr>
        <p:spPr>
          <a:xfrm>
            <a:off x="6264268" y="2008559"/>
            <a:ext cx="5618922" cy="4033299"/>
          </a:xfrm>
        </p:spPr>
        <p:txBody>
          <a:bodyPr vert="horz" lIns="91440" tIns="45720" rIns="91440" bIns="45720" rtlCol="0" anchor="t">
            <a:normAutofit/>
          </a:bodyPr>
          <a:lstStyle/>
          <a:p>
            <a:pPr>
              <a:buClr>
                <a:schemeClr val="accent5"/>
              </a:buClr>
            </a:pPr>
            <a:r>
              <a:rPr lang="en-US" sz="3600">
                <a:solidFill>
                  <a:srgbClr val="FFFFFF"/>
                </a:solidFill>
              </a:rPr>
              <a:t>Does my father's iPhone, being used alone, at his home serve the purpose he needs? (or I need)</a:t>
            </a:r>
            <a:endParaRPr lang="en-US" sz="3600"/>
          </a:p>
        </p:txBody>
      </p:sp>
      <p:sp>
        <p:nvSpPr>
          <p:cNvPr id="52" name="Freeform: Shape 51">
            <a:extLst>
              <a:ext uri="{FF2B5EF4-FFF2-40B4-BE49-F238E27FC236}">
                <a16:creationId xmlns:a16="http://schemas.microsoft.com/office/drawing/2014/main" id="{B4A844BD-14AA-428F-A577-AF00BC374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B5E57564-AF5B-45C2-9B42-165C77BE8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lide Number Placeholder 2">
            <a:extLst>
              <a:ext uri="{FF2B5EF4-FFF2-40B4-BE49-F238E27FC236}">
                <a16:creationId xmlns:a16="http://schemas.microsoft.com/office/drawing/2014/main" id="{FF270016-E0B6-DAC7-B6DA-CC7F3A15D04F}"/>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dirty="0">
                <a:latin typeface="Telegraf"/>
              </a:rPr>
              <a:pPr algn="r">
                <a:lnSpc>
                  <a:spcPct val="90000"/>
                </a:lnSpc>
                <a:spcAft>
                  <a:spcPts val="600"/>
                </a:spcAft>
              </a:pPr>
              <a:t>7</a:t>
            </a:fld>
            <a:endParaRPr lang="en-US" sz="1900">
              <a:latin typeface="Telegraf"/>
            </a:endParaRPr>
          </a:p>
        </p:txBody>
      </p:sp>
    </p:spTree>
    <p:extLst>
      <p:ext uri="{BB962C8B-B14F-4D97-AF65-F5344CB8AC3E}">
        <p14:creationId xmlns:p14="http://schemas.microsoft.com/office/powerpoint/2010/main" val="248113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2" name="Rectangle 31">
            <a:extLst>
              <a:ext uri="{FF2B5EF4-FFF2-40B4-BE49-F238E27FC236}">
                <a16:creationId xmlns:a16="http://schemas.microsoft.com/office/drawing/2014/main" id="{9C2B84E4-3649-482C-BD35-51CFD74FBD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ACE25BC1-2985-4214-A507-0A333899D6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267201" cy="6858000"/>
          </a:xfrm>
          <a:custGeom>
            <a:avLst/>
            <a:gdLst>
              <a:gd name="connsiteX0" fmla="*/ 0 w 4267201"/>
              <a:gd name="connsiteY0" fmla="*/ 0 h 6858000"/>
              <a:gd name="connsiteX1" fmla="*/ 4267201 w 4267201"/>
              <a:gd name="connsiteY1" fmla="*/ 0 h 6858000"/>
              <a:gd name="connsiteX2" fmla="*/ 4267201 w 4267201"/>
              <a:gd name="connsiteY2" fmla="*/ 1397000 h 6858000"/>
              <a:gd name="connsiteX3" fmla="*/ 4267201 w 4267201"/>
              <a:gd name="connsiteY3" fmla="*/ 1600200 h 6858000"/>
              <a:gd name="connsiteX4" fmla="*/ 4267201 w 4267201"/>
              <a:gd name="connsiteY4" fmla="*/ 4205703 h 6858000"/>
              <a:gd name="connsiteX5" fmla="*/ 4265081 w 4267201"/>
              <a:gd name="connsiteY5" fmla="*/ 4250752 h 6858000"/>
              <a:gd name="connsiteX6" fmla="*/ 4265081 w 4267201"/>
              <a:gd name="connsiteY6" fmla="*/ 4276165 h 6858000"/>
              <a:gd name="connsiteX7" fmla="*/ 4263877 w 4267201"/>
              <a:gd name="connsiteY7" fmla="*/ 4276165 h 6858000"/>
              <a:gd name="connsiteX8" fmla="*/ 4258654 w 4267201"/>
              <a:gd name="connsiteY8" fmla="*/ 4386466 h 6858000"/>
              <a:gd name="connsiteX9" fmla="*/ 1819737 w 4267201"/>
              <a:gd name="connsiteY9" fmla="*/ 6840915 h 6858000"/>
              <a:gd name="connsiteX10" fmla="*/ 1553968 w 4267201"/>
              <a:gd name="connsiteY10" fmla="*/ 6854335 h 6858000"/>
              <a:gd name="connsiteX11" fmla="*/ 1553968 w 4267201"/>
              <a:gd name="connsiteY11" fmla="*/ 6858000 h 6858000"/>
              <a:gd name="connsiteX12" fmla="*/ 0 w 4267201"/>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7201" h="6858000">
                <a:moveTo>
                  <a:pt x="0" y="0"/>
                </a:moveTo>
                <a:lnTo>
                  <a:pt x="4267201" y="0"/>
                </a:lnTo>
                <a:lnTo>
                  <a:pt x="4267201" y="1397000"/>
                </a:lnTo>
                <a:lnTo>
                  <a:pt x="4267201" y="1600200"/>
                </a:lnTo>
                <a:lnTo>
                  <a:pt x="4267201" y="4205703"/>
                </a:lnTo>
                <a:lnTo>
                  <a:pt x="4265081" y="4250752"/>
                </a:lnTo>
                <a:lnTo>
                  <a:pt x="4265081" y="4276165"/>
                </a:lnTo>
                <a:lnTo>
                  <a:pt x="4263877" y="4276165"/>
                </a:lnTo>
                <a:lnTo>
                  <a:pt x="4258654" y="4386466"/>
                </a:lnTo>
                <a:cubicBezTo>
                  <a:pt x="4135569" y="5679631"/>
                  <a:pt x="3110552" y="6709825"/>
                  <a:pt x="1819737" y="6840915"/>
                </a:cubicBezTo>
                <a:lnTo>
                  <a:pt x="1553968" y="6854335"/>
                </a:lnTo>
                <a:lnTo>
                  <a:pt x="1553968"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45F04A5C-6715-4359-A8D6-200E88C293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08254"/>
            <a:ext cx="12192000" cy="4549747"/>
          </a:xfrm>
          <a:custGeom>
            <a:avLst/>
            <a:gdLst>
              <a:gd name="connsiteX0" fmla="*/ 0 w 12192000"/>
              <a:gd name="connsiteY0" fmla="*/ 0 h 4549747"/>
              <a:gd name="connsiteX1" fmla="*/ 4679 w 12192000"/>
              <a:gd name="connsiteY1" fmla="*/ 0 h 4549747"/>
              <a:gd name="connsiteX2" fmla="*/ 18887 w 12192000"/>
              <a:gd name="connsiteY2" fmla="*/ 281361 h 4549747"/>
              <a:gd name="connsiteX3" fmla="*/ 3658142 w 12192000"/>
              <a:gd name="connsiteY3" fmla="*/ 3565479 h 4549747"/>
              <a:gd name="connsiteX4" fmla="*/ 3758325 w 12192000"/>
              <a:gd name="connsiteY4" fmla="*/ 3562945 h 4549747"/>
              <a:gd name="connsiteX5" fmla="*/ 3758325 w 12192000"/>
              <a:gd name="connsiteY5" fmla="*/ 3565479 h 4549747"/>
              <a:gd name="connsiteX6" fmla="*/ 11844593 w 12192000"/>
              <a:gd name="connsiteY6" fmla="*/ 3565479 h 4549747"/>
              <a:gd name="connsiteX7" fmla="*/ 11844593 w 12192000"/>
              <a:gd name="connsiteY7" fmla="*/ 3565476 h 4549747"/>
              <a:gd name="connsiteX8" fmla="*/ 12192000 w 12192000"/>
              <a:gd name="connsiteY8" fmla="*/ 3565476 h 4549747"/>
              <a:gd name="connsiteX9" fmla="*/ 12192000 w 12192000"/>
              <a:gd name="connsiteY9" fmla="*/ 4417168 h 4549747"/>
              <a:gd name="connsiteX10" fmla="*/ 12192000 w 12192000"/>
              <a:gd name="connsiteY10" fmla="*/ 4549747 h 4549747"/>
              <a:gd name="connsiteX11" fmla="*/ 0 w 12192000"/>
              <a:gd name="connsiteY11" fmla="*/ 4549747 h 454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4549747">
                <a:moveTo>
                  <a:pt x="0" y="0"/>
                </a:moveTo>
                <a:lnTo>
                  <a:pt x="4679" y="0"/>
                </a:lnTo>
                <a:lnTo>
                  <a:pt x="18887" y="281361"/>
                </a:lnTo>
                <a:cubicBezTo>
                  <a:pt x="206220" y="2126001"/>
                  <a:pt x="1764077" y="3565479"/>
                  <a:pt x="3658142" y="3565479"/>
                </a:cubicBezTo>
                <a:lnTo>
                  <a:pt x="3758325" y="3562945"/>
                </a:lnTo>
                <a:lnTo>
                  <a:pt x="3758325" y="3565479"/>
                </a:lnTo>
                <a:lnTo>
                  <a:pt x="11844593" y="3565479"/>
                </a:lnTo>
                <a:lnTo>
                  <a:pt x="11844593" y="3565476"/>
                </a:lnTo>
                <a:lnTo>
                  <a:pt x="12192000" y="3565476"/>
                </a:lnTo>
                <a:lnTo>
                  <a:pt x="12192000" y="4417168"/>
                </a:lnTo>
                <a:lnTo>
                  <a:pt x="12192000" y="4549747"/>
                </a:lnTo>
                <a:lnTo>
                  <a:pt x="0" y="4549747"/>
                </a:lnTo>
                <a:close/>
              </a:path>
            </a:pathLst>
          </a:custGeom>
          <a:solidFill>
            <a:schemeClr val="accent2">
              <a:lumMod val="75000"/>
              <a:alpha val="2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FB8613F-2883-10AE-89EE-754728CFC72D}"/>
              </a:ext>
            </a:extLst>
          </p:cNvPr>
          <p:cNvSpPr>
            <a:spLocks noGrp="1"/>
          </p:cNvSpPr>
          <p:nvPr>
            <p:ph type="title"/>
          </p:nvPr>
        </p:nvSpPr>
        <p:spPr>
          <a:xfrm>
            <a:off x="218574" y="976563"/>
            <a:ext cx="3569328" cy="3886200"/>
          </a:xfrm>
        </p:spPr>
        <p:txBody>
          <a:bodyPr vert="horz" lIns="91440" tIns="45720" rIns="91440" bIns="45720" rtlCol="0" anchor="t">
            <a:noAutofit/>
          </a:bodyPr>
          <a:lstStyle/>
          <a:p>
            <a:pPr>
              <a:lnSpc>
                <a:spcPct val="100000"/>
              </a:lnSpc>
            </a:pPr>
            <a:r>
              <a:rPr lang="en-US" sz="5400" b="1">
                <a:solidFill>
                  <a:srgbClr val="FFFFFF"/>
                </a:solidFill>
                <a:latin typeface="Telegraf"/>
              </a:rPr>
              <a:t>Assistive Technology</a:t>
            </a:r>
            <a:br>
              <a:rPr lang="en-US" sz="5400" b="1">
                <a:latin typeface="Telegraf"/>
              </a:rPr>
            </a:br>
            <a:r>
              <a:rPr lang="en-US" sz="5400" b="1">
                <a:solidFill>
                  <a:srgbClr val="FFFFFF"/>
                </a:solidFill>
                <a:latin typeface="Telegraf"/>
              </a:rPr>
              <a:t>for </a:t>
            </a:r>
          </a:p>
          <a:p>
            <a:pPr>
              <a:lnSpc>
                <a:spcPct val="100000"/>
              </a:lnSpc>
            </a:pPr>
            <a:r>
              <a:rPr lang="en-US" sz="5400" b="1">
                <a:solidFill>
                  <a:srgbClr val="FFFFFF"/>
                </a:solidFill>
                <a:latin typeface="Telegraf"/>
              </a:rPr>
              <a:t>Everyday </a:t>
            </a:r>
            <a:br>
              <a:rPr lang="en-US" sz="5400" b="1">
                <a:latin typeface="Telegraf"/>
              </a:rPr>
            </a:br>
            <a:r>
              <a:rPr lang="en-US" sz="5400" b="1">
                <a:solidFill>
                  <a:srgbClr val="FFFFFF"/>
                </a:solidFill>
                <a:latin typeface="Telegraf"/>
              </a:rPr>
              <a:t>Use</a:t>
            </a:r>
          </a:p>
        </p:txBody>
      </p:sp>
      <p:sp>
        <p:nvSpPr>
          <p:cNvPr id="3" name="Slide Number Placeholder 2">
            <a:extLst>
              <a:ext uri="{FF2B5EF4-FFF2-40B4-BE49-F238E27FC236}">
                <a16:creationId xmlns:a16="http://schemas.microsoft.com/office/drawing/2014/main" id="{79E97A5F-8A74-2493-9B0C-E5376396F1B7}"/>
              </a:ext>
            </a:extLst>
          </p:cNvPr>
          <p:cNvSpPr>
            <a:spLocks noGrp="1"/>
          </p:cNvSpPr>
          <p:nvPr>
            <p:ph type="sldNum" sz="quarter" idx="4"/>
          </p:nvPr>
        </p:nvSpPr>
        <p:spPr>
          <a:xfrm>
            <a:off x="11391152" y="6434524"/>
            <a:ext cx="693261" cy="365125"/>
          </a:xfrm>
        </p:spPr>
        <p:txBody>
          <a:bodyPr vert="horz" lIns="91440" tIns="45720" rIns="91440" bIns="45720" rtlCol="0" anchor="ctr">
            <a:noAutofit/>
          </a:bodyPr>
          <a:lstStyle/>
          <a:p>
            <a:pPr algn="r">
              <a:lnSpc>
                <a:spcPct val="90000"/>
              </a:lnSpc>
              <a:spcAft>
                <a:spcPts val="600"/>
              </a:spcAft>
            </a:pPr>
            <a:fld id="{08AB70BE-1769-45B8-85A6-0C837432C7E6}" type="slidenum">
              <a:rPr lang="en-US" sz="2400" dirty="0">
                <a:solidFill>
                  <a:schemeClr val="accent2"/>
                </a:solidFill>
                <a:latin typeface="Telegraf"/>
              </a:rPr>
              <a:pPr algn="r">
                <a:lnSpc>
                  <a:spcPct val="90000"/>
                </a:lnSpc>
                <a:spcAft>
                  <a:spcPts val="600"/>
                </a:spcAft>
              </a:pPr>
              <a:t>8</a:t>
            </a:fld>
            <a:endParaRPr lang="en-US" sz="2400">
              <a:solidFill>
                <a:schemeClr val="accent2"/>
              </a:solidFill>
              <a:latin typeface="Telegraf"/>
            </a:endParaRPr>
          </a:p>
        </p:txBody>
      </p:sp>
      <p:graphicFrame>
        <p:nvGraphicFramePr>
          <p:cNvPr id="26" name="Content Placeholder 4">
            <a:extLst>
              <a:ext uri="{FF2B5EF4-FFF2-40B4-BE49-F238E27FC236}">
                <a16:creationId xmlns:a16="http://schemas.microsoft.com/office/drawing/2014/main" id="{D7527D6C-E545-A45D-688A-B2A47D59E15B}"/>
              </a:ext>
            </a:extLst>
          </p:cNvPr>
          <p:cNvGraphicFramePr>
            <a:graphicFrameLocks noGrp="1"/>
          </p:cNvGraphicFramePr>
          <p:nvPr>
            <p:ph sz="quarter" idx="11"/>
            <p:extLst>
              <p:ext uri="{D42A27DB-BD31-4B8C-83A1-F6EECF244321}">
                <p14:modId xmlns:p14="http://schemas.microsoft.com/office/powerpoint/2010/main" val="1763200689"/>
              </p:ext>
            </p:extLst>
          </p:nvPr>
        </p:nvGraphicFramePr>
        <p:xfrm>
          <a:off x="4426379" y="561592"/>
          <a:ext cx="7306416" cy="48967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8824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9" name="Freeform: Shape 58">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1" name="Rectangle 60">
            <a:extLst>
              <a:ext uri="{FF2B5EF4-FFF2-40B4-BE49-F238E27FC236}">
                <a16:creationId xmlns:a16="http://schemas.microsoft.com/office/drawing/2014/main" id="{288E5BC4-1352-45D1-97EE-6AE4F9EBF9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3" name="Freeform: Shape 62">
            <a:extLst>
              <a:ext uri="{FF2B5EF4-FFF2-40B4-BE49-F238E27FC236}">
                <a16:creationId xmlns:a16="http://schemas.microsoft.com/office/drawing/2014/main" id="{5CF791DA-B00B-4AE8-AEB6-9E44AA17C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904573" y="0"/>
            <a:ext cx="5963231" cy="6861910"/>
          </a:xfrm>
          <a:custGeom>
            <a:avLst/>
            <a:gdLst>
              <a:gd name="connsiteX0" fmla="*/ 2532276 w 5963231"/>
              <a:gd name="connsiteY0" fmla="*/ 6861910 h 6861910"/>
              <a:gd name="connsiteX1" fmla="*/ 2377645 w 5963231"/>
              <a:gd name="connsiteY1" fmla="*/ 6858000 h 6861910"/>
              <a:gd name="connsiteX2" fmla="*/ 0 w 5963231"/>
              <a:gd name="connsiteY2" fmla="*/ 6858000 h 6861910"/>
              <a:gd name="connsiteX3" fmla="*/ 0 w 5963231"/>
              <a:gd name="connsiteY3" fmla="*/ 0 h 6861910"/>
              <a:gd name="connsiteX4" fmla="*/ 2532276 w 5963231"/>
              <a:gd name="connsiteY4" fmla="*/ 0 h 6861910"/>
              <a:gd name="connsiteX5" fmla="*/ 2547568 w 5963231"/>
              <a:gd name="connsiteY5" fmla="*/ 0 h 6861910"/>
              <a:gd name="connsiteX6" fmla="*/ 2547568 w 5963231"/>
              <a:gd name="connsiteY6" fmla="*/ 387 h 6861910"/>
              <a:gd name="connsiteX7" fmla="*/ 2708832 w 5963231"/>
              <a:gd name="connsiteY7" fmla="*/ 4464 h 6861910"/>
              <a:gd name="connsiteX8" fmla="*/ 5963231 w 5963231"/>
              <a:gd name="connsiteY8" fmla="*/ 3430955 h 6861910"/>
              <a:gd name="connsiteX9" fmla="*/ 2532276 w 5963231"/>
              <a:gd name="connsiteY9" fmla="*/ 6861910 h 6861910"/>
              <a:gd name="connsiteX0" fmla="*/ 2532276 w 5963231"/>
              <a:gd name="connsiteY0" fmla="*/ 6861910 h 6861910"/>
              <a:gd name="connsiteX1" fmla="*/ 0 w 5963231"/>
              <a:gd name="connsiteY1" fmla="*/ 6858000 h 6861910"/>
              <a:gd name="connsiteX2" fmla="*/ 0 w 5963231"/>
              <a:gd name="connsiteY2" fmla="*/ 0 h 6861910"/>
              <a:gd name="connsiteX3" fmla="*/ 2532276 w 5963231"/>
              <a:gd name="connsiteY3" fmla="*/ 0 h 6861910"/>
              <a:gd name="connsiteX4" fmla="*/ 2547568 w 5963231"/>
              <a:gd name="connsiteY4" fmla="*/ 0 h 6861910"/>
              <a:gd name="connsiteX5" fmla="*/ 2547568 w 5963231"/>
              <a:gd name="connsiteY5" fmla="*/ 387 h 6861910"/>
              <a:gd name="connsiteX6" fmla="*/ 2708832 w 5963231"/>
              <a:gd name="connsiteY6" fmla="*/ 4464 h 6861910"/>
              <a:gd name="connsiteX7" fmla="*/ 5963231 w 5963231"/>
              <a:gd name="connsiteY7" fmla="*/ 3430955 h 6861910"/>
              <a:gd name="connsiteX8" fmla="*/ 2532276 w 5963231"/>
              <a:gd name="connsiteY8" fmla="*/ 6861910 h 6861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63231" h="6861910">
                <a:moveTo>
                  <a:pt x="2532276" y="6861910"/>
                </a:moveTo>
                <a:lnTo>
                  <a:pt x="0" y="6858000"/>
                </a:lnTo>
                <a:lnTo>
                  <a:pt x="0" y="0"/>
                </a:lnTo>
                <a:lnTo>
                  <a:pt x="2532276" y="0"/>
                </a:lnTo>
                <a:lnTo>
                  <a:pt x="2547568" y="0"/>
                </a:lnTo>
                <a:lnTo>
                  <a:pt x="2547568" y="387"/>
                </a:lnTo>
                <a:lnTo>
                  <a:pt x="2708832" y="4464"/>
                </a:lnTo>
                <a:cubicBezTo>
                  <a:pt x="4521646" y="96356"/>
                  <a:pt x="5963231" y="1595306"/>
                  <a:pt x="5963231" y="3430955"/>
                </a:cubicBezTo>
                <a:cubicBezTo>
                  <a:pt x="5963231" y="5325819"/>
                  <a:pt x="4427140" y="6861910"/>
                  <a:pt x="2532276" y="6861910"/>
                </a:cubicBezTo>
                <a:close/>
              </a:path>
            </a:pathLst>
          </a:custGeom>
          <a:ln w="31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28C2E778-4725-4946-9DFA-FBD26669E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800664" cy="6858000"/>
          </a:xfrm>
          <a:custGeom>
            <a:avLst/>
            <a:gdLst>
              <a:gd name="connsiteX0" fmla="*/ 0 w 6800664"/>
              <a:gd name="connsiteY0" fmla="*/ 0 h 6858000"/>
              <a:gd name="connsiteX1" fmla="*/ 1849345 w 6800664"/>
              <a:gd name="connsiteY1" fmla="*/ 0 h 6858000"/>
              <a:gd name="connsiteX2" fmla="*/ 1849345 w 6800664"/>
              <a:gd name="connsiteY2" fmla="*/ 1 h 6858000"/>
              <a:gd name="connsiteX3" fmla="*/ 6800664 w 6800664"/>
              <a:gd name="connsiteY3" fmla="*/ 1 h 6858000"/>
              <a:gd name="connsiteX4" fmla="*/ 3369709 w 6800664"/>
              <a:gd name="connsiteY4" fmla="*/ 3430956 h 6858000"/>
              <a:gd name="connsiteX5" fmla="*/ 6624108 w 6800664"/>
              <a:gd name="connsiteY5" fmla="*/ 6857447 h 6858000"/>
              <a:gd name="connsiteX6" fmla="*/ 6645980 w 6800664"/>
              <a:gd name="connsiteY6" fmla="*/ 6858000 h 6858000"/>
              <a:gd name="connsiteX7" fmla="*/ 0 w 680066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00664" h="6858000">
                <a:moveTo>
                  <a:pt x="0" y="0"/>
                </a:moveTo>
                <a:lnTo>
                  <a:pt x="1849345" y="0"/>
                </a:lnTo>
                <a:lnTo>
                  <a:pt x="1849345" y="1"/>
                </a:lnTo>
                <a:lnTo>
                  <a:pt x="6800664" y="1"/>
                </a:lnTo>
                <a:cubicBezTo>
                  <a:pt x="4905801" y="1"/>
                  <a:pt x="3369709" y="1536092"/>
                  <a:pt x="3369709" y="3430956"/>
                </a:cubicBezTo>
                <a:cubicBezTo>
                  <a:pt x="3369709" y="5266605"/>
                  <a:pt x="4811294" y="6765555"/>
                  <a:pt x="6624108" y="6857447"/>
                </a:cubicBezTo>
                <a:lnTo>
                  <a:pt x="6645980" y="6858000"/>
                </a:lnTo>
                <a:lnTo>
                  <a:pt x="0" y="6858000"/>
                </a:ln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26A4FFAF-1FF4-4732-8257-AA014BA5BF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352800" cy="6856084"/>
          </a:xfrm>
          <a:custGeom>
            <a:avLst/>
            <a:gdLst>
              <a:gd name="connsiteX0" fmla="*/ 0 w 3352800"/>
              <a:gd name="connsiteY0" fmla="*/ 0 h 6856084"/>
              <a:gd name="connsiteX1" fmla="*/ 3352800 w 3352800"/>
              <a:gd name="connsiteY1" fmla="*/ 0 h 6856084"/>
              <a:gd name="connsiteX2" fmla="*/ 3352800 w 3352800"/>
              <a:gd name="connsiteY2" fmla="*/ 3427044 h 6856084"/>
              <a:gd name="connsiteX3" fmla="*/ 3352800 w 3352800"/>
              <a:gd name="connsiteY3" fmla="*/ 3442336 h 6856084"/>
              <a:gd name="connsiteX4" fmla="*/ 3352413 w 3352800"/>
              <a:gd name="connsiteY4" fmla="*/ 3442336 h 6856084"/>
              <a:gd name="connsiteX5" fmla="*/ 3348336 w 3352800"/>
              <a:gd name="connsiteY5" fmla="*/ 3603600 h 6856084"/>
              <a:gd name="connsiteX6" fmla="*/ 92918 w 3352800"/>
              <a:gd name="connsiteY6" fmla="*/ 6853808 h 6856084"/>
              <a:gd name="connsiteX7" fmla="*/ 0 w 3352800"/>
              <a:gd name="connsiteY7" fmla="*/ 6856084 h 685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2800" h="6856084">
                <a:moveTo>
                  <a:pt x="0" y="0"/>
                </a:moveTo>
                <a:lnTo>
                  <a:pt x="3352800" y="0"/>
                </a:lnTo>
                <a:lnTo>
                  <a:pt x="3352800" y="3427044"/>
                </a:lnTo>
                <a:lnTo>
                  <a:pt x="3352800" y="3442336"/>
                </a:lnTo>
                <a:lnTo>
                  <a:pt x="3352413" y="3442336"/>
                </a:lnTo>
                <a:lnTo>
                  <a:pt x="3348336" y="3603600"/>
                </a:lnTo>
                <a:cubicBezTo>
                  <a:pt x="3259315" y="5359763"/>
                  <a:pt x="1849804" y="6767537"/>
                  <a:pt x="92918" y="6853808"/>
                </a:cubicBezTo>
                <a:lnTo>
                  <a:pt x="0" y="6856084"/>
                </a:lnTo>
                <a:close/>
              </a:path>
            </a:pathLst>
          </a:custGeom>
          <a:solidFill>
            <a:schemeClr val="accent2">
              <a:lumMod val="75000"/>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64D9321D-79AC-AC52-77EE-48647BFA150F}"/>
              </a:ext>
            </a:extLst>
          </p:cNvPr>
          <p:cNvSpPr>
            <a:spLocks noGrp="1"/>
          </p:cNvSpPr>
          <p:nvPr>
            <p:ph type="title"/>
          </p:nvPr>
        </p:nvSpPr>
        <p:spPr>
          <a:xfrm>
            <a:off x="609601" y="685800"/>
            <a:ext cx="2499360" cy="5090375"/>
          </a:xfrm>
        </p:spPr>
        <p:txBody>
          <a:bodyPr vert="horz" lIns="91440" tIns="45720" rIns="91440" bIns="45720" rtlCol="0" anchor="t">
            <a:normAutofit/>
          </a:bodyPr>
          <a:lstStyle/>
          <a:p>
            <a:pPr>
              <a:lnSpc>
                <a:spcPct val="100000"/>
              </a:lnSpc>
            </a:pPr>
            <a:r>
              <a:rPr lang="en-US" sz="3700" b="1">
                <a:solidFill>
                  <a:srgbClr val="FFFFFF"/>
                </a:solidFill>
              </a:rPr>
              <a:t>Dressing</a:t>
            </a:r>
            <a:r>
              <a:rPr lang="en-US" sz="3700">
                <a:solidFill>
                  <a:srgbClr val="FFFFFF"/>
                </a:solidFill>
              </a:rPr>
              <a:t>  </a:t>
            </a:r>
          </a:p>
        </p:txBody>
      </p:sp>
      <p:sp>
        <p:nvSpPr>
          <p:cNvPr id="5" name="Content Placeholder 4">
            <a:extLst>
              <a:ext uri="{FF2B5EF4-FFF2-40B4-BE49-F238E27FC236}">
                <a16:creationId xmlns:a16="http://schemas.microsoft.com/office/drawing/2014/main" id="{F0B8AA87-ACD9-1978-6D0D-24BB242F7712}"/>
              </a:ext>
            </a:extLst>
          </p:cNvPr>
          <p:cNvSpPr>
            <a:spLocks noGrp="1"/>
          </p:cNvSpPr>
          <p:nvPr>
            <p:ph sz="quarter" idx="11"/>
          </p:nvPr>
        </p:nvSpPr>
        <p:spPr>
          <a:xfrm>
            <a:off x="4267200" y="685800"/>
            <a:ext cx="4572000" cy="5491163"/>
          </a:xfrm>
        </p:spPr>
        <p:txBody>
          <a:bodyPr vert="horz" lIns="91440" tIns="45720" rIns="91440" bIns="45720" rtlCol="0" anchor="ctr">
            <a:normAutofit/>
          </a:bodyPr>
          <a:lstStyle/>
          <a:p>
            <a:pPr>
              <a:buClr>
                <a:schemeClr val="accent5"/>
              </a:buClr>
            </a:pPr>
            <a:endParaRPr lang="en-US"/>
          </a:p>
        </p:txBody>
      </p:sp>
      <p:pic>
        <p:nvPicPr>
          <p:cNvPr id="9" name="magna ready">
            <a:hlinkClick r:id="" action="ppaction://media"/>
            <a:extLst>
              <a:ext uri="{FF2B5EF4-FFF2-40B4-BE49-F238E27FC236}">
                <a16:creationId xmlns:a16="http://schemas.microsoft.com/office/drawing/2014/main" id="{5FD242C1-4D00-D10F-70D5-5A2A616B5BF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58475" y="1834662"/>
            <a:ext cx="3793534" cy="3793534"/>
          </a:xfrm>
          <a:prstGeom prst="rect">
            <a:avLst/>
          </a:prstGeom>
        </p:spPr>
      </p:pic>
      <p:pic>
        <p:nvPicPr>
          <p:cNvPr id="11" name="Content Placeholder 8" descr="A person with a prosthetic leg putting on a pair of boots&#10;&#10;AI-generated content may be incorrect.">
            <a:extLst>
              <a:ext uri="{FF2B5EF4-FFF2-40B4-BE49-F238E27FC236}">
                <a16:creationId xmlns:a16="http://schemas.microsoft.com/office/drawing/2014/main" id="{383BA895-0635-79EF-544A-C820F37F41DA}"/>
              </a:ext>
            </a:extLst>
          </p:cNvPr>
          <p:cNvPicPr>
            <a:picLocks noChangeAspect="1"/>
          </p:cNvPicPr>
          <p:nvPr/>
        </p:nvPicPr>
        <p:blipFill>
          <a:blip r:embed="rId6"/>
          <a:srcRect l="25303" r="18219" b="-2"/>
          <a:stretch>
            <a:fillRect/>
          </a:stretch>
        </p:blipFill>
        <p:spPr>
          <a:xfrm>
            <a:off x="607741" y="1823857"/>
            <a:ext cx="3290842" cy="4344518"/>
          </a:xfrm>
          <a:prstGeom prst="rect">
            <a:avLst/>
          </a:prstGeom>
        </p:spPr>
      </p:pic>
      <p:pic>
        <p:nvPicPr>
          <p:cNvPr id="8" name="Picture 7" descr="17 Adaptive Clothing Brands for Adults that Work with Every Style">
            <a:extLst>
              <a:ext uri="{FF2B5EF4-FFF2-40B4-BE49-F238E27FC236}">
                <a16:creationId xmlns:a16="http://schemas.microsoft.com/office/drawing/2014/main" id="{7454335F-C45B-225B-13CC-DBC298182845}"/>
              </a:ext>
            </a:extLst>
          </p:cNvPr>
          <p:cNvPicPr>
            <a:picLocks noChangeAspect="1"/>
          </p:cNvPicPr>
          <p:nvPr/>
        </p:nvPicPr>
        <p:blipFill>
          <a:blip r:embed="rId7"/>
          <a:srcRect l="28412" r="31911" b="-1"/>
          <a:stretch>
            <a:fillRect/>
          </a:stretch>
        </p:blipFill>
        <p:spPr>
          <a:xfrm>
            <a:off x="9305204" y="1820721"/>
            <a:ext cx="2642169" cy="4461749"/>
          </a:xfrm>
          <a:prstGeom prst="rect">
            <a:avLst/>
          </a:prstGeom>
        </p:spPr>
      </p:pic>
      <p:sp>
        <p:nvSpPr>
          <p:cNvPr id="2" name="Slide Number Placeholder 1">
            <a:extLst>
              <a:ext uri="{FF2B5EF4-FFF2-40B4-BE49-F238E27FC236}">
                <a16:creationId xmlns:a16="http://schemas.microsoft.com/office/drawing/2014/main" id="{CD6EE69C-73C8-9D1D-8226-20354262527C}"/>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solidFill>
                  <a:schemeClr val="accent2"/>
                </a:solidFill>
              </a:rPr>
              <a:pPr algn="r">
                <a:lnSpc>
                  <a:spcPct val="90000"/>
                </a:lnSpc>
                <a:spcAft>
                  <a:spcPts val="600"/>
                </a:spcAft>
              </a:pPr>
              <a:t>9</a:t>
            </a:fld>
            <a:endParaRPr lang="en-US" sz="1900">
              <a:solidFill>
                <a:schemeClr val="accent2"/>
              </a:solidFill>
            </a:endParaRPr>
          </a:p>
        </p:txBody>
      </p:sp>
    </p:spTree>
    <p:extLst>
      <p:ext uri="{BB962C8B-B14F-4D97-AF65-F5344CB8AC3E}">
        <p14:creationId xmlns:p14="http://schemas.microsoft.com/office/powerpoint/2010/main" val="517068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p:cTn id="12" fill="hold" display="0">
                  <p:stCondLst>
                    <p:cond delay="indefinite"/>
                  </p:stCondLst>
                </p:cTn>
                <p:tgtEl>
                  <p:spTgt spid="9"/>
                </p:tgtEl>
              </p:cMediaNode>
            </p:video>
          </p:childTnLst>
        </p:cTn>
      </p:par>
    </p:tnLst>
  </p:timing>
</p:sld>
</file>

<file path=ppt/theme/theme1.xml><?xml version="1.0" encoding="utf-8"?>
<a:theme xmlns:a="http://schemas.openxmlformats.org/drawingml/2006/main" name="ModOverlayVTI">
  <a:themeElements>
    <a:clrScheme name="Custom 50">
      <a:dk1>
        <a:sysClr val="windowText" lastClr="000000"/>
      </a:dk1>
      <a:lt1>
        <a:srgbClr val="F4F2EC"/>
      </a:lt1>
      <a:dk2>
        <a:srgbClr val="09283F"/>
      </a:dk2>
      <a:lt2>
        <a:srgbClr val="FFFFFF"/>
      </a:lt2>
      <a:accent1>
        <a:srgbClr val="3C9A8F"/>
      </a:accent1>
      <a:accent2>
        <a:srgbClr val="18818C"/>
      </a:accent2>
      <a:accent3>
        <a:srgbClr val="800A2F"/>
      </a:accent3>
      <a:accent4>
        <a:srgbClr val="F6635C"/>
      </a:accent4>
      <a:accent5>
        <a:srgbClr val="F48E7C"/>
      </a:accent5>
      <a:accent6>
        <a:srgbClr val="DA9D16"/>
      </a:accent6>
      <a:hlink>
        <a:srgbClr val="ED621D"/>
      </a:hlink>
      <a:folHlink>
        <a:srgbClr val="A18A6D"/>
      </a:folHlink>
    </a:clrScheme>
    <a:fontScheme name="Elephant Arial Nova Light">
      <a:majorFont>
        <a:latin typeface="Elephant"/>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OverlayVTI" id="{85202D65-63D3-4793-A090-FA8DF18DC0BE}" vid="{91924FCD-E846-48AE-B233-F25A78D18B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719CDF1EBBF434881B38BD5DB4915C1" ma:contentTypeVersion="3" ma:contentTypeDescription="Create a new document." ma:contentTypeScope="" ma:versionID="6ce136fe9caaa43e45c2f08a5eb178b2">
  <xsd:schema xmlns:xsd="http://www.w3.org/2001/XMLSchema" xmlns:xs="http://www.w3.org/2001/XMLSchema" xmlns:p="http://schemas.microsoft.com/office/2006/metadata/properties" xmlns:ns2="a42943c8-b016-40ef-bf24-332b006db5f8" targetNamespace="http://schemas.microsoft.com/office/2006/metadata/properties" ma:root="true" ma:fieldsID="88321c20685e23866da14f1be3c4f478" ns2:_="">
    <xsd:import namespace="a42943c8-b016-40ef-bf24-332b006db5f8"/>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2943c8-b016-40ef-bf24-332b006db5f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52AE0DF-6B5F-4274-A760-FE77CC84C909}">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D2850736-2109-4777-9B9B-CDCCBD9BBE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2943c8-b016-40ef-bf24-332b006db5f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227BAF2-BB0B-4E7B-AE5A-2E47729F98C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ModOverlayVTI</Template>
  <Application>Microsoft Office PowerPoint</Application>
  <PresentationFormat>Widescreen</PresentationFormat>
  <Slides>23</Slides>
  <Notes>21</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ModOverlayVTI</vt:lpstr>
      <vt:lpstr>    Introduction to Assistive Technology and Universal Design  Heather B. Smith, MS, OTR/L, ATP, CBIS, CSRS</vt:lpstr>
      <vt:lpstr>PowerPoint Presentation</vt:lpstr>
      <vt:lpstr>Objectives</vt:lpstr>
      <vt:lpstr>What is Assistive Technology?</vt:lpstr>
      <vt:lpstr>Why is it important?</vt:lpstr>
      <vt:lpstr>Human Activity Assistive Technology Model</vt:lpstr>
      <vt:lpstr>HAAT Model In Action</vt:lpstr>
      <vt:lpstr>Assistive Technology for  Everyday  Use</vt:lpstr>
      <vt:lpstr>Dressing  </vt:lpstr>
      <vt:lpstr>Nike</vt:lpstr>
      <vt:lpstr>Easy On Jordans</vt:lpstr>
      <vt:lpstr>Smart Home</vt:lpstr>
      <vt:lpstr>Examples of Alexa</vt:lpstr>
      <vt:lpstr>Smart Kitchen Appliances</vt:lpstr>
      <vt:lpstr>Smart Doorbells</vt:lpstr>
      <vt:lpstr>Adaptive Gaming</vt:lpstr>
      <vt:lpstr>Apple</vt:lpstr>
      <vt:lpstr>Apple</vt:lpstr>
      <vt:lpstr>Websites of Items </vt:lpstr>
      <vt:lpstr>Websites of Items </vt:lpstr>
      <vt:lpstr>Websites of Items </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140</cp:revision>
  <dcterms:created xsi:type="dcterms:W3CDTF">2025-05-20T12:17:07Z</dcterms:created>
  <dcterms:modified xsi:type="dcterms:W3CDTF">2025-09-16T12:47:23Z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0x0101007719CDF1EBBF434881B38BD5DB4915C1</vt:lpwstr>
  </property>
</Properties>
</file>

<file path=docProps/thumbnail.jpeg>
</file>